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65" r:id="rId2"/>
    <p:sldId id="1466" r:id="rId3"/>
    <p:sldId id="1483" r:id="rId4"/>
    <p:sldId id="1470" r:id="rId5"/>
    <p:sldId id="1465" r:id="rId6"/>
    <p:sldId id="1485" r:id="rId7"/>
    <p:sldId id="1473" r:id="rId8"/>
    <p:sldId id="1489" r:id="rId9"/>
    <p:sldId id="1477" r:id="rId10"/>
    <p:sldId id="1478" r:id="rId11"/>
    <p:sldId id="1488" r:id="rId12"/>
    <p:sldId id="1446" r:id="rId13"/>
    <p:sldId id="1487" r:id="rId14"/>
    <p:sldId id="1476" r:id="rId15"/>
    <p:sldId id="1457" r:id="rId16"/>
    <p:sldId id="297" r:id="rId17"/>
    <p:sldId id="1474" r:id="rId18"/>
    <p:sldId id="1113" r:id="rId19"/>
    <p:sldId id="1490" r:id="rId20"/>
    <p:sldId id="1510" r:id="rId21"/>
    <p:sldId id="1491" r:id="rId22"/>
    <p:sldId id="1492" r:id="rId23"/>
    <p:sldId id="1497" r:id="rId24"/>
    <p:sldId id="1493" r:id="rId25"/>
    <p:sldId id="1496" r:id="rId26"/>
    <p:sldId id="1495" r:id="rId27"/>
    <p:sldId id="1498" r:id="rId28"/>
    <p:sldId id="1501" r:id="rId29"/>
    <p:sldId id="1502" r:id="rId30"/>
    <p:sldId id="1494" r:id="rId31"/>
    <p:sldId id="1500" r:id="rId32"/>
    <p:sldId id="1499" r:id="rId33"/>
    <p:sldId id="1503" r:id="rId34"/>
    <p:sldId id="1504" r:id="rId35"/>
    <p:sldId id="1511" r:id="rId36"/>
    <p:sldId id="1505" r:id="rId37"/>
    <p:sldId id="1506" r:id="rId38"/>
    <p:sldId id="1507" r:id="rId39"/>
    <p:sldId id="1508" r:id="rId40"/>
    <p:sldId id="1509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5"/>
    <p:restoredTop sz="95918"/>
  </p:normalViewPr>
  <p:slideViewPr>
    <p:cSldViewPr snapToGrid="0" snapToObjects="1">
      <p:cViewPr varScale="1">
        <p:scale>
          <a:sx n="164" d="100"/>
          <a:sy n="164" d="100"/>
        </p:scale>
        <p:origin x="11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82390-0747-32E3-5079-E1A4DC723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0ADA6-BF1B-53A1-A7D9-2D4E8CAD6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65822-C2D1-D57D-70F7-20843E800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05588-9EAF-9496-E513-E32EA368D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15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E8D8C-0778-6F31-D4AD-C55461A1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DC322-132D-2A30-FD91-2E4857FF1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A31E9-CD44-31EE-2C8D-5AB350936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003C5-F12A-BEC9-DF6A-B2C1C95179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79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2555E-86CF-8FD2-7CB1-5BC83AD6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D27DB-9BE5-34EB-8E61-DB18769C2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EB037-08B5-634A-CD5E-B0D0BCE25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CCCCD-E641-FAF9-28DA-BFC0B5076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03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F131-D679-8AC4-2439-8ABC6B39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729F2-C994-7C8A-8CC2-F255C9B5D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A107AA-AC27-5F66-2701-36F81FD63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E1CAC-D3B5-823B-8BC2-177CE8267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93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460A-8D08-1C1C-8D63-1C75F6452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7018F-C4F8-89C1-20C1-5BEFA75BA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C4763-DD78-E685-8D5B-450BC5B14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117D6-3290-290F-5FEE-27D363C9D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69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0B2E3-8A63-B966-7841-E5409F2C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2A547-7C83-AB00-F31D-8C0DF772F3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1CFD75-D484-7E51-D2F7-DE1C58E7F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1F40D-AEEB-BEF1-9EF4-02A6616A1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4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65473-CB69-A5F4-E640-DC126970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629FF-7BAA-181F-FB1A-5841554A8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E0914D-A38D-1264-38F4-ADAF54F7E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5CF42-F8EE-E574-1261-9719F88F5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12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1AA8A-1C22-401A-9DE0-F57E8C60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D3634-B0DA-DFF4-6E97-664AD23D5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96529-E471-DF04-F79B-B2E6B835D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7C42F-E52B-26F8-B343-63AFC5939B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57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628900" y="527050"/>
            <a:ext cx="4038600" cy="2273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US" sz="1400" dirty="0"/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sz="1400" dirty="0"/>
              <a:t>GPU Computing is a type</a:t>
            </a:r>
            <a:r>
              <a:rPr lang="en-US" sz="1400" baseline="0" dirty="0"/>
              <a:t> of heterogeneous computing – that is, parallel computing with multiple processor architectures.  In GPU computing,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sz="1400" baseline="0" dirty="0"/>
              <a:t>Many-core GPUs are combined with multicore CPUs to </a:t>
            </a:r>
            <a:r>
              <a:rPr lang="en-US" sz="1400" dirty="0"/>
              <a:t>achieve higher performance.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US" sz="1400" dirty="0"/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sz="1400" dirty="0"/>
              <a:t>Today’s CPUs have 4, 6, 8 or even 12 cores, while GPUs have up to 512 cores in a single chip.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US" sz="1400" dirty="0"/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sz="1400" dirty="0"/>
              <a:t>Today’s computing applications typically have</a:t>
            </a:r>
            <a:r>
              <a:rPr lang="en-US" sz="1400" baseline="0" dirty="0"/>
              <a:t> data intensive regions with a large amount of inherent parallelism.  GPUs accelerate these parallel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sz="1400" baseline="0" dirty="0"/>
              <a:t>Regions by spreading the computation over hundreds of cores.  This can deliver significant acceleration for many applications.</a:t>
            </a:r>
            <a:endParaRPr lang="en-US" sz="1400" dirty="0"/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endParaRPr lang="en-US" sz="14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9C2AE-603D-3CD7-2BB6-5D56FE132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F8A77-1C35-1AD4-3106-3A3FE8914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0B7745-0B84-7A14-409B-C2360D66B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77B03-5735-F192-7CAB-EFF1AF86B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00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D0068-B25A-94BE-1EA8-6AABEB3A5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AB357B-CEB9-4AD4-1F5B-7D6EDBC1F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76648-BAD1-1217-5080-C0352D9CE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51397-0F7B-A7AE-B539-CF2BD37B4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11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51AF7-8FB9-694D-B07B-326693FDB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2851A9-5929-DDB3-E198-D0FFE333F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11400" y="527050"/>
            <a:ext cx="4673600" cy="2628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F668E-DEB4-351E-2BE8-B57071C2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0">
              <a:defRPr/>
            </a:pPr>
            <a:endParaRPr lang="en-US" dirty="0"/>
          </a:p>
          <a:p>
            <a:pPr defTabSz="914360">
              <a:defRPr/>
            </a:pPr>
            <a:r>
              <a:rPr lang="en-US" dirty="0"/>
              <a:t>Your</a:t>
            </a:r>
            <a:r>
              <a:rPr lang="en-US" baseline="0" dirty="0"/>
              <a:t> time is precious, which is why performance is critical.   So you need to f</a:t>
            </a:r>
            <a:r>
              <a:rPr lang="en-US" dirty="0"/>
              <a:t>ocus</a:t>
            </a:r>
            <a:r>
              <a:rPr lang="en-US" baseline="0" dirty="0"/>
              <a:t> on what’s important.</a:t>
            </a:r>
          </a:p>
          <a:p>
            <a:pPr defTabSz="914360">
              <a:defRPr/>
            </a:pPr>
            <a:endParaRPr lang="en-US" dirty="0"/>
          </a:p>
          <a:p>
            <a:pPr defTabSz="914360">
              <a:defRPr/>
            </a:pPr>
            <a:r>
              <a:rPr lang="en-US" dirty="0"/>
              <a:t>To add GPU acceleration, simply identify and accelerate the *performance-critical areas*</a:t>
            </a:r>
            <a:r>
              <a:rPr lang="en-US" baseline="0" dirty="0"/>
              <a:t> in your application.</a:t>
            </a:r>
          </a:p>
          <a:p>
            <a:pPr defTabSz="914360">
              <a:defRPr/>
            </a:pPr>
            <a:endParaRPr lang="en-US" baseline="0" dirty="0"/>
          </a:p>
          <a:p>
            <a:pPr defTabSz="914360">
              <a:defRPr/>
            </a:pPr>
            <a:r>
              <a:rPr lang="en-US" baseline="0" dirty="0"/>
              <a:t>The rest can run as-is on the CPU.  There’s no need for an entire application to be ported to the GPU.</a:t>
            </a:r>
          </a:p>
          <a:p>
            <a:pPr defTabSz="914360">
              <a:defRPr/>
            </a:pPr>
            <a:endParaRPr lang="en-US" dirty="0"/>
          </a:p>
          <a:p>
            <a:pPr defTabSz="914360">
              <a:defRPr/>
            </a:pPr>
            <a:r>
              <a:rPr lang="en-US" dirty="0"/>
              <a:t>The key point here is that in a hybrid architecture where GPUs and CPUs are working together, developers only need to accelerate </a:t>
            </a:r>
            <a:r>
              <a:rPr lang="en-US" baseline="0" dirty="0"/>
              <a:t>performance-critical functions on the GPUs in the system.</a:t>
            </a:r>
            <a:r>
              <a:rPr lang="en-US" dirty="0"/>
              <a:t> </a:t>
            </a:r>
          </a:p>
          <a:p>
            <a:pPr defTabSz="914360">
              <a:defRPr/>
            </a:pPr>
            <a:endParaRPr lang="en-US" baseline="0" dirty="0"/>
          </a:p>
          <a:p>
            <a:pPr defTabSz="914360">
              <a:defRPr/>
            </a:pP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95188-5085-D977-E3BD-07F789F819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82136B-A577-4509-9D28-357ED05D0A8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29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AB35B-426C-7499-6E3B-07F83BCC4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6984C-31E4-1583-11A7-55F668CFE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8167B-0AB3-E759-BBAD-DC6719ECD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CA00B-5973-2E7A-1931-1E2811427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5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30D48-ECAB-439A-C586-DD33A3067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DDE600-47DB-7BD5-271D-A89CE7700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52CBFB-B3BC-FAF2-581F-497474C68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2E953-E8AE-1BD0-EEC0-CB5332846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05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BC5FB-A6FD-06F5-2A42-D216B4282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C261F-576C-63B2-D66F-68B5BA989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2EA0B-06F2-DF56-78E4-5A6E0DDC7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46356-AECC-DAC8-FE4E-DF2D5A46D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29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9A5BF-4EB5-A381-38EE-8BA61786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58460-FD8F-FD37-7F30-294B29BAC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91358-F2BB-33E3-AB19-E4E3AA502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C07C1-7CB7-611A-F1DE-6875691B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38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5A615-698B-7F33-F5A0-F3E40DB46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A0BB0D-6849-B388-CE07-9455D6D2F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BECDED-2A1D-0661-7902-68C797154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EAC09-43AA-7091-F714-A08277485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1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62891-DAD2-5149-FDAE-F0FC388A6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434DC-8A92-C295-B67D-7ACFAD1E4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2696F-5116-2B13-77A4-DFA53A194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3F024-EE10-EFF0-7133-A7A115C06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18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5C6C6-08F1-B7AC-E89B-F246ACAA6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A860C-FF4D-A7AB-B977-057C39C05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ED1133-9D17-7618-B882-4034A77B9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D44D2-7710-6652-6164-FBA871F1E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05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C332C-C9CC-04F1-6D47-3DE6C1B1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A1A95-380E-C3AB-F3BF-A4FFA7452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52290-F936-318B-FFF1-990B91A23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8C16-EA66-3BDE-5DFC-FF856A2686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49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9E5F1-447F-2F30-9F31-24F475225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790B7B-D21C-A496-EAEB-04A8FE7C5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EC858-9354-4F92-2E30-631C3B1BE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4A4A6-22F6-735D-E3CF-7BB6BA984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9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6FB76-5F82-526A-D5F8-6CFDA92E6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D2E04F-F092-73AE-58F8-54D386CB2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614D2-9814-63D3-A5D8-FA2C3A94A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E927C-4F56-0403-DF0F-383E258A0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74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05DFA-AAAE-7DD4-AB8B-8694C6BB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FD74A-A94C-5765-7188-D72D52D6B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BD6343-5A32-9749-9DB1-A33234C5B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FE0FC-177A-EE0E-3063-36F134B08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40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0B56B-D035-262F-1832-A8EB26C4B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F6AC7-B977-B3D5-303D-E73BD637D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6126D-97D3-7028-D942-285B47DC9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B7FA8-36A6-11AB-8193-C8E5C96C5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221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C5DA6-9CFA-018A-7341-415DF4845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08A91A-5E88-4702-1A94-425B578AC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329734-5355-347B-1C8F-F9797ABED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6DD12-A717-527E-081B-36862A946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86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8ABF6-E963-F8D6-CDAD-6927E3E1E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51FDF-841E-06D8-553C-E5B4CF03D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3BC21E-A52C-01F6-2C20-5DC8353CC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C5301-AC8C-B464-1CB0-2024C2818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42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1CAC0-5A71-0D83-74BA-B07CB037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60EBC-30D6-30FF-9F7B-AB11A3481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4A60F7-AD7F-95BC-57E0-AD7949E6F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3A416-ACD4-57AE-1D61-D775D3C26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70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8A04-8DB2-93DC-FA44-EC6DC1FB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844118-41F1-6B98-1D30-0ECCAEFEA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6A717-A00B-DE11-3789-F1D1013BB8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D2E5A-F21C-D00A-D93A-5A31DC826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89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9C987-8C8B-B900-EAF8-7CD6A074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1CA4E-D391-6B98-028D-D39DF930F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9C5A3-4668-E19A-80CA-EB2B3562A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18E1C-B22F-1CCC-B71D-406FBF253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529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5589-CB24-8377-9F10-9D7C70C9B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492B17-D51A-DFDD-BD3D-5CA1F2D87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DFD8B-38AD-1990-AB71-2C87B07E1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F1F88-6C67-B628-3032-C41DC9BAF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7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CB4AF-F9DA-C68C-6FB1-E712BDD91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1CE75-FD8A-73B8-08BD-E9D67835D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32BB4-E7B0-674E-EC3E-B85E95EE8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4820A-52EE-C5D7-027A-6DC1C9A5F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84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B45FA-5294-C895-C3B1-B0A3DFC98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30E210-BDDE-5924-21F5-050FA8741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BAD2E2-8400-F4C0-FAA9-216307372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F2E00-54E5-1A3D-8F6B-24AFB70124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3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E3F61-D996-0A23-A06B-A70979C5C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36E97694-1AF6-EEAD-CBBE-F229F0881F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4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C9D38940-F664-7446-3815-B3A8F62592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542244F-9D0C-9738-C196-D703C5C61C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46036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8E68F-30E4-8DA7-705E-7C8A409C7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3F110-9D8F-956C-ED09-86D4CF01A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5C092-479B-4D0F-B83D-39423DE5F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DCCD1-11CE-6C53-A996-4369EB937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86A3C-2EFF-CE7C-C1B9-962829C1F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167F9-22D6-826C-3F1D-303297C5A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BA53A-371B-2DD7-F714-D3B25140E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89906-0369-D2A0-0680-766F0EDA4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43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5E48-2164-1B79-4DC4-8B18F18AD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A6AC5E-0A29-591D-BC98-7DB82F7BF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3A74ED-0A63-2E3C-F6E7-465182B11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5CA2-D198-9245-C4BF-45EFB4FD6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9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095C6-0C40-9E5E-C525-D518E4D8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14B06-D1B3-705C-D7E2-2A55890C1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178D1-E427-1765-3D0B-AA2F307272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E7996-73C1-9AD3-31F7-CBFAD2F0CA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84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392E-4DBF-2FD7-61AE-F01F82850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D09B8-AEEB-3DE3-284A-8DA6F5E6C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D67AE6-5769-18BC-48FC-76B4FA714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57453-1232-8B69-7210-17A823D40A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83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6CBC5-ADA3-7A1C-9E85-08850D096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5D804-50AD-9E60-4F94-35DA0EE54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8AFA6-F643-7475-ED62-014FB43C1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C5E3-F995-DDCD-8EAD-78E8584ED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9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4869657"/>
            <a:ext cx="2895600" cy="273845"/>
          </a:xfrm>
        </p:spPr>
        <p:txBody>
          <a:bodyPr/>
          <a:lstStyle/>
          <a:p>
            <a:r>
              <a:rPr lang="en-US" dirty="0"/>
              <a:t>© NVIDIA 2013</a:t>
            </a:r>
          </a:p>
        </p:txBody>
      </p:sp>
    </p:spTree>
    <p:extLst>
      <p:ext uri="{BB962C8B-B14F-4D97-AF65-F5344CB8AC3E}">
        <p14:creationId xmlns:p14="http://schemas.microsoft.com/office/powerpoint/2010/main" val="134648588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papers.nips.cc/paper_files/paper/2012/file/c399862d3b9d6b76c8436e924a68c45b-Paper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cuda-c-programming-guid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GPUs + CUDA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E8B57-29D5-5FF9-158B-D29BD1DC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2D0A229-7C27-C008-A22E-961812847C6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7107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Paper discussion (3)</a:t>
            </a:r>
          </a:p>
        </p:txBody>
      </p:sp>
      <p:pic>
        <p:nvPicPr>
          <p:cNvPr id="4" name="Picture 3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977F82C2-2FA9-657C-1F5A-26504D5C15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5216" y="935421"/>
            <a:ext cx="4193568" cy="3717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1EF25-6BD0-770A-B45F-E217A73D1642}"/>
              </a:ext>
            </a:extLst>
          </p:cNvPr>
          <p:cNvSpPr txBox="1"/>
          <p:nvPr/>
        </p:nvSpPr>
        <p:spPr>
          <a:xfrm>
            <a:off x="6771640" y="4191000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Guo et al., 2025</a:t>
            </a:r>
          </a:p>
        </p:txBody>
      </p:sp>
    </p:spTree>
    <p:extLst>
      <p:ext uri="{BB962C8B-B14F-4D97-AF65-F5344CB8AC3E}">
        <p14:creationId xmlns:p14="http://schemas.microsoft.com/office/powerpoint/2010/main" val="210718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ECE4C-1E89-4032-02BA-12C0CD8FF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22A0CC5-DC4B-E712-C144-743D2B977D7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8178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</p:spTree>
    <p:extLst>
      <p:ext uri="{BB962C8B-B14F-4D97-AF65-F5344CB8AC3E}">
        <p14:creationId xmlns:p14="http://schemas.microsoft.com/office/powerpoint/2010/main" val="70766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100B0-B4A5-DDAC-5B0B-B1104609B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10A396A-ECD3-DB78-2A3C-F1B768CAA6D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94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General co-processing mechanism</a:t>
            </a:r>
          </a:p>
        </p:txBody>
      </p:sp>
      <p:pic>
        <p:nvPicPr>
          <p:cNvPr id="7" name="Picture 6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3370F06D-ECA7-6963-705B-6464DD9AD7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965" y="1039090"/>
            <a:ext cx="4806069" cy="3261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1A27E-A8DE-CBD8-42D4-4D5FC556A62A}"/>
              </a:ext>
            </a:extLst>
          </p:cNvPr>
          <p:cNvSpPr txBox="1"/>
          <p:nvPr/>
        </p:nvSpPr>
        <p:spPr>
          <a:xfrm>
            <a:off x="2285999" y="44268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25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EBCDE-D689-B5F9-377B-1926C11A5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E3E4719-7944-C911-9CC4-0DF6ACE3677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89426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General AI accelerator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875E6-2B3E-93E6-2DE1-CA5D4B953211}"/>
              </a:ext>
            </a:extLst>
          </p:cNvPr>
          <p:cNvSpPr txBox="1"/>
          <p:nvPr/>
        </p:nvSpPr>
        <p:spPr>
          <a:xfrm>
            <a:off x="2285999" y="44268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49A58FCD-C988-C9FA-FD35-E5AA6C6E8C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58" y="973080"/>
            <a:ext cx="5736403" cy="3197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134AC-90E7-15D8-BB7A-ACE8E29E5F7D}"/>
              </a:ext>
            </a:extLst>
          </p:cNvPr>
          <p:cNvSpPr txBox="1"/>
          <p:nvPr/>
        </p:nvSpPr>
        <p:spPr>
          <a:xfrm>
            <a:off x="7145561" y="2018598"/>
            <a:ext cx="166535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GEMM = General Matrix Multiply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 cores!</a:t>
            </a:r>
          </a:p>
          <a:p>
            <a:endParaRPr lang="en-US" sz="11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vector is a 1st-order tensor</a:t>
            </a:r>
          </a:p>
          <a:p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matrix is a 2nd-order tensor.</a:t>
            </a:r>
          </a:p>
        </p:txBody>
      </p:sp>
    </p:spTree>
    <p:extLst>
      <p:ext uri="{BB962C8B-B14F-4D97-AF65-F5344CB8AC3E}">
        <p14:creationId xmlns:p14="http://schemas.microsoft.com/office/powerpoint/2010/main" val="368259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36392-5398-E0F1-AB83-7B3F2A814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87EBC91-0322-5B02-D97F-5C5FF950F73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0550C-94F5-CB61-5200-6EF97778260F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5" name="Picture 4" descr="A table with text on it&#10;&#10;AI-generated content may be incorrect.">
            <a:extLst>
              <a:ext uri="{FF2B5EF4-FFF2-40B4-BE49-F238E27FC236}">
                <a16:creationId xmlns:a16="http://schemas.microsoft.com/office/drawing/2014/main" id="{D419CD59-EF73-B6BB-66DC-C09009B0F7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18" y="981262"/>
            <a:ext cx="4497378" cy="3577746"/>
          </a:xfrm>
          <a:prstGeom prst="rect">
            <a:avLst/>
          </a:prstGeom>
        </p:spPr>
      </p:pic>
      <p:pic>
        <p:nvPicPr>
          <p:cNvPr id="7" name="Picture 6" descr="A green square with white text&#10;&#10;AI-generated content may be incorrect.">
            <a:extLst>
              <a:ext uri="{FF2B5EF4-FFF2-40B4-BE49-F238E27FC236}">
                <a16:creationId xmlns:a16="http://schemas.microsoft.com/office/drawing/2014/main" id="{EAEC6A38-CAFB-FE14-F87B-06B2D08B8B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983" y="1264003"/>
            <a:ext cx="3720230" cy="1524261"/>
          </a:xfrm>
          <a:prstGeom prst="rect">
            <a:avLst/>
          </a:prstGeom>
        </p:spPr>
      </p:pic>
      <p:pic>
        <p:nvPicPr>
          <p:cNvPr id="9" name="Picture 8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9026C24D-F90D-B8F0-D697-25A044E638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044" y="3071005"/>
            <a:ext cx="2955288" cy="11610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6A831E-75EC-88FB-EDCE-64745BE4F617}"/>
              </a:ext>
            </a:extLst>
          </p:cNvPr>
          <p:cNvSpPr/>
          <p:nvPr/>
        </p:nvSpPr>
        <p:spPr>
          <a:xfrm>
            <a:off x="1574464" y="1217181"/>
            <a:ext cx="3318484" cy="3294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4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FE9C4-205A-B91B-565D-1988BCA34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D3EA9CF-6F8C-78F6-6CC8-8A09D71F1F5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1691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1979C-9A04-CEBB-984D-B0EFEDA25731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5" name="Picture 4" descr="A table with text on it&#10;&#10;AI-generated content may be incorrect.">
            <a:extLst>
              <a:ext uri="{FF2B5EF4-FFF2-40B4-BE49-F238E27FC236}">
                <a16:creationId xmlns:a16="http://schemas.microsoft.com/office/drawing/2014/main" id="{8561ECBE-FB4B-BA84-7E97-1FDA2537AC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18" y="981262"/>
            <a:ext cx="4497378" cy="3577746"/>
          </a:xfrm>
          <a:prstGeom prst="rect">
            <a:avLst/>
          </a:prstGeom>
        </p:spPr>
      </p:pic>
      <p:pic>
        <p:nvPicPr>
          <p:cNvPr id="7" name="Picture 6" descr="A green square with white text&#10;&#10;AI-generated content may be incorrect.">
            <a:extLst>
              <a:ext uri="{FF2B5EF4-FFF2-40B4-BE49-F238E27FC236}">
                <a16:creationId xmlns:a16="http://schemas.microsoft.com/office/drawing/2014/main" id="{D4EBC271-AA18-A486-0D6E-0E0ED10321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983" y="1264003"/>
            <a:ext cx="3720230" cy="1524261"/>
          </a:xfrm>
          <a:prstGeom prst="rect">
            <a:avLst/>
          </a:prstGeom>
        </p:spPr>
      </p:pic>
      <p:pic>
        <p:nvPicPr>
          <p:cNvPr id="9" name="Picture 8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D73B6729-8E01-C889-DB2C-228CB03E24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044" y="3071005"/>
            <a:ext cx="2955288" cy="11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FF62-D428-9CC8-BEC0-8A2F0CD23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F34241C-CD41-8579-5619-3272A486568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8178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Graphics Processing Units (GPUs)</a:t>
            </a:r>
          </a:p>
        </p:txBody>
      </p:sp>
    </p:spTree>
    <p:extLst>
      <p:ext uri="{BB962C8B-B14F-4D97-AF65-F5344CB8AC3E}">
        <p14:creationId xmlns:p14="http://schemas.microsoft.com/office/powerpoint/2010/main" val="2585327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6AAD0-48FC-07D4-FF58-81AFC1BD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22EE416-6FD8-3505-F269-28769803500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 bit of history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C6DC9-A28A-E00A-5E3E-390155C681CA}"/>
              </a:ext>
            </a:extLst>
          </p:cNvPr>
          <p:cNvSpPr/>
          <p:nvPr/>
        </p:nvSpPr>
        <p:spPr>
          <a:xfrm>
            <a:off x="510616" y="797260"/>
            <a:ext cx="7936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several decades, GPUs evolved from a single core, fixed function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used for graphics solely, to a set of programmable parallel cores.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history of modern GPUs starts in 1995 with the introduction of the first 3D add-in cards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1996: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3DFx’s Voodoo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graphics card took over about 85% of the market. Cards that could only render 2D became obsolete very fast.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1999: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NVIDIA’s GeForce 256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the “world’s first GPU.”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0AECA-F00C-44DA-5068-C17394F09F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606" y="3003525"/>
            <a:ext cx="3078761" cy="1826732"/>
          </a:xfrm>
          <a:prstGeom prst="rect">
            <a:avLst/>
          </a:prstGeom>
        </p:spPr>
      </p:pic>
      <p:pic>
        <p:nvPicPr>
          <p:cNvPr id="5" name="Picture 4" descr="A orange curved line in a black background&#10;&#10;AI-generated content may be incorrect.">
            <a:extLst>
              <a:ext uri="{FF2B5EF4-FFF2-40B4-BE49-F238E27FC236}">
                <a16:creationId xmlns:a16="http://schemas.microsoft.com/office/drawing/2014/main" id="{068E6FB3-78F4-C699-3C87-E74A281771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20" y="2587654"/>
            <a:ext cx="1014321" cy="8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95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Cross 861"/>
          <p:cNvSpPr/>
          <p:nvPr/>
        </p:nvSpPr>
        <p:spPr>
          <a:xfrm>
            <a:off x="4365434" y="2867470"/>
            <a:ext cx="291148" cy="298732"/>
          </a:xfrm>
          <a:prstGeom prst="plus">
            <a:avLst>
              <a:gd name="adj" fmla="val 33404"/>
            </a:avLst>
          </a:prstGeom>
          <a:solidFill>
            <a:schemeClr val="tx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63" name="Text Box 9"/>
          <p:cNvSpPr txBox="1">
            <a:spLocks noChangeArrowheads="1"/>
          </p:cNvSpPr>
          <p:nvPr/>
        </p:nvSpPr>
        <p:spPr bwMode="auto">
          <a:xfrm>
            <a:off x="5085971" y="1275949"/>
            <a:ext cx="1610091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</a:pPr>
            <a:r>
              <a:rPr lang="en-US" sz="3000" b="1" dirty="0">
                <a:solidFill>
                  <a:srgbClr val="76B900"/>
                </a:solidFill>
                <a:latin typeface="Trebuchet MS" pitchFamily="34" charset="0"/>
                <a:cs typeface="Arial" pitchFamily="34" charset="0"/>
              </a:rPr>
              <a:t>GPU</a:t>
            </a:r>
          </a:p>
        </p:txBody>
      </p:sp>
      <p:sp>
        <p:nvSpPr>
          <p:cNvPr id="864" name="Text Box 9"/>
          <p:cNvSpPr txBox="1">
            <a:spLocks noChangeArrowheads="1"/>
          </p:cNvSpPr>
          <p:nvPr/>
        </p:nvSpPr>
        <p:spPr bwMode="auto">
          <a:xfrm>
            <a:off x="2315645" y="1224652"/>
            <a:ext cx="161009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spcBef>
                <a:spcPts val="225"/>
              </a:spcBef>
              <a:spcAft>
                <a:spcPts val="225"/>
              </a:spcAft>
            </a:pPr>
            <a:r>
              <a:rPr lang="en-US" sz="3000" b="1" dirty="0">
                <a:solidFill>
                  <a:srgbClr val="0070C0"/>
                </a:solidFill>
                <a:latin typeface="Trebuchet MS" pitchFamily="34" charset="0"/>
                <a:cs typeface="Arial" pitchFamily="34" charset="0"/>
              </a:rPr>
              <a:t>CPU</a:t>
            </a:r>
          </a:p>
        </p:txBody>
      </p:sp>
      <p:sp>
        <p:nvSpPr>
          <p:cNvPr id="293" name="Text Box 9"/>
          <p:cNvSpPr txBox="1">
            <a:spLocks noChangeArrowheads="1"/>
          </p:cNvSpPr>
          <p:nvPr/>
        </p:nvSpPr>
        <p:spPr bwMode="auto">
          <a:xfrm>
            <a:off x="0" y="568708"/>
            <a:ext cx="91440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</a:pP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Multi-core vs GPU</a:t>
            </a:r>
          </a:p>
        </p:txBody>
      </p:sp>
      <p:pic>
        <p:nvPicPr>
          <p:cNvPr id="290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7268" y="1825877"/>
            <a:ext cx="2127497" cy="237670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1" name="Group 290"/>
          <p:cNvGrpSpPr/>
          <p:nvPr/>
        </p:nvGrpSpPr>
        <p:grpSpPr>
          <a:xfrm>
            <a:off x="2043343" y="1825877"/>
            <a:ext cx="2148574" cy="2376701"/>
            <a:chOff x="2913547" y="2500538"/>
            <a:chExt cx="1688442" cy="2233981"/>
          </a:xfrm>
          <a:effectLst/>
        </p:grpSpPr>
        <p:pic>
          <p:nvPicPr>
            <p:cNvPr id="292" name="Picture 291" descr="thinner_intel_chip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4" name="Rectangle 293"/>
            <p:cNvSpPr/>
            <p:nvPr/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5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296" name="Group 295"/>
            <p:cNvGrpSpPr/>
            <p:nvPr/>
          </p:nvGrpSpPr>
          <p:grpSpPr>
            <a:xfrm>
              <a:off x="3098538" y="2782108"/>
              <a:ext cx="1309870" cy="359725"/>
              <a:chOff x="3098538" y="2782108"/>
              <a:chExt cx="1309870" cy="359725"/>
            </a:xfrm>
          </p:grpSpPr>
          <p:sp>
            <p:nvSpPr>
              <p:cNvPr id="302" name="Rounded Rectangle 301"/>
              <p:cNvSpPr/>
              <p:nvPr/>
            </p:nvSpPr>
            <p:spPr bwMode="auto">
              <a:xfrm rot="5400000">
                <a:off x="3577905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03" name="Rounded Rectangle 302"/>
              <p:cNvSpPr/>
              <p:nvPr/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04" name="Rounded Rectangle 303"/>
              <p:cNvSpPr/>
              <p:nvPr/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98" name="Group 297"/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299" name="Rounded Rectangle 298"/>
              <p:cNvSpPr/>
              <p:nvPr/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00" name="Rounded Rectangle 299"/>
              <p:cNvSpPr/>
              <p:nvPr/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01" name="Rounded Rectangle 300"/>
              <p:cNvSpPr/>
              <p:nvPr/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NVIDIA 2013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9F6F9-1BAF-5D27-D370-3894EFA2180C}"/>
              </a:ext>
            </a:extLst>
          </p:cNvPr>
          <p:cNvSpPr txBox="1"/>
          <p:nvPr/>
        </p:nvSpPr>
        <p:spPr>
          <a:xfrm>
            <a:off x="2285999" y="442680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NVIDIA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86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AE5BD-ECBD-F088-0EC6-6B303CBF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8835FF4-DDAA-E181-A455-8B07B3746A4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Multi-core vs GPU</a:t>
            </a:r>
          </a:p>
        </p:txBody>
      </p:sp>
      <p:pic>
        <p:nvPicPr>
          <p:cNvPr id="4" name="Picture 3" descr="A diagram of a computer processor&#10;&#10;AI-generated content may be incorrect.">
            <a:extLst>
              <a:ext uri="{FF2B5EF4-FFF2-40B4-BE49-F238E27FC236}">
                <a16:creationId xmlns:a16="http://schemas.microsoft.com/office/drawing/2014/main" id="{05FE9067-3953-0531-A81F-D71E473C7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96" y="903031"/>
            <a:ext cx="6544287" cy="36096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1F60DE-33A5-F8D3-59D9-B3BE5B499119}"/>
              </a:ext>
            </a:extLst>
          </p:cNvPr>
          <p:cNvSpPr txBox="1"/>
          <p:nvPr/>
        </p:nvSpPr>
        <p:spPr>
          <a:xfrm>
            <a:off x="2285999" y="44268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63CA8-0194-7B1E-C8E4-0B560A425DD2}"/>
              </a:ext>
            </a:extLst>
          </p:cNvPr>
          <p:cNvSpPr txBox="1"/>
          <p:nvPr/>
        </p:nvSpPr>
        <p:spPr>
          <a:xfrm>
            <a:off x="7088768" y="938130"/>
            <a:ext cx="18009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SIMT (Single Instruction, Multiple Threads)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parallel processing model used in GPUs where multiple threads execute the same instruction simultaneously, but on different data.</a:t>
            </a:r>
          </a:p>
        </p:txBody>
      </p:sp>
    </p:spTree>
    <p:extLst>
      <p:ext uri="{BB962C8B-B14F-4D97-AF65-F5344CB8AC3E}">
        <p14:creationId xmlns:p14="http://schemas.microsoft.com/office/powerpoint/2010/main" val="1430462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58A4-2E74-D062-E913-EF2100C76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1FC488C-8F71-D88D-8C68-9DA105032D4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223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AlexNet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: A classical deep convolutional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1EFE8-F323-D72D-AC15-F6114A618956}"/>
              </a:ext>
            </a:extLst>
          </p:cNvPr>
          <p:cNvSpPr txBox="1"/>
          <p:nvPr/>
        </p:nvSpPr>
        <p:spPr>
          <a:xfrm>
            <a:off x="2979866" y="4484894"/>
            <a:ext cx="32031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Liu &amp; Law, Artificial Intelligence Hardware Design, 2021</a:t>
            </a:r>
          </a:p>
        </p:txBody>
      </p:sp>
      <p:pic>
        <p:nvPicPr>
          <p:cNvPr id="10" name="Picture 9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4DC57C0D-B13A-068A-3954-549C6EB6B4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994096" y="-577686"/>
            <a:ext cx="2679013" cy="62988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B4CE07-009E-EC51-FB7B-78B9CF6B1366}"/>
              </a:ext>
            </a:extLst>
          </p:cNvPr>
          <p:cNvSpPr txBox="1"/>
          <p:nvPr/>
        </p:nvSpPr>
        <p:spPr>
          <a:xfrm>
            <a:off x="1149275" y="4230978"/>
            <a:ext cx="71776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AlexNet</a:t>
            </a:r>
            <a:r>
              <a:rPr lang="en-US" sz="1050" dirty="0"/>
              <a:t> paper: </a:t>
            </a:r>
            <a:r>
              <a:rPr lang="en-US" sz="1050" dirty="0">
                <a:hlinkClick r:id="rId4"/>
              </a:rPr>
              <a:t>https://papers.nips.cc/paper_files/paper/2012/file/c399862d3b9d6b76c8436e924a68c45b-Paper.pdf</a:t>
            </a:r>
            <a:r>
              <a:rPr lang="en-US" sz="1050" dirty="0"/>
              <a:t> </a:t>
            </a:r>
          </a:p>
        </p:txBody>
      </p:sp>
      <p:pic>
        <p:nvPicPr>
          <p:cNvPr id="18" name="Picture 17" descr="A paper with text and numbers&#10;&#10;AI-generated content may be incorrect.">
            <a:extLst>
              <a:ext uri="{FF2B5EF4-FFF2-40B4-BE49-F238E27FC236}">
                <a16:creationId xmlns:a16="http://schemas.microsoft.com/office/drawing/2014/main" id="{53D3935F-FEDB-766D-ADD0-C22E3BBD964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65" y="1232242"/>
            <a:ext cx="1421949" cy="19176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diagram of a pooling diagram&#10;&#10;AI-generated content may be incorrect.">
            <a:extLst>
              <a:ext uri="{FF2B5EF4-FFF2-40B4-BE49-F238E27FC236}">
                <a16:creationId xmlns:a16="http://schemas.microsoft.com/office/drawing/2014/main" id="{D6C242B4-AF97-6105-D9D9-4EE49A48C91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24" y="3244114"/>
            <a:ext cx="1128945" cy="8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4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95CD5-21CC-0AA2-E04D-E420F31B4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28FD-92F2-9AE8-61CB-FE69E4EF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420"/>
            <a:ext cx="9144000" cy="538606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Small Changes, Big Speed-up</a:t>
            </a:r>
          </a:p>
        </p:txBody>
      </p:sp>
      <p:sp>
        <p:nvSpPr>
          <p:cNvPr id="364" name="AutoShape 14">
            <a:extLst>
              <a:ext uri="{FF2B5EF4-FFF2-40B4-BE49-F238E27FC236}">
                <a16:creationId xmlns:a16="http://schemas.microsoft.com/office/drawing/2014/main" id="{D0BEFECD-5EBF-B66C-07BC-7D832282B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10" y="1305389"/>
            <a:ext cx="1695582" cy="2776331"/>
          </a:xfrm>
          <a:prstGeom prst="roundRect">
            <a:avLst>
              <a:gd name="adj" fmla="val 5701"/>
            </a:avLst>
          </a:prstGeom>
          <a:gradFill flip="none" rotWithShape="1">
            <a:gsLst>
              <a:gs pos="0">
                <a:schemeClr val="bg1">
                  <a:lumMod val="50000"/>
                  <a:lumOff val="50000"/>
                  <a:alpha val="24000"/>
                </a:schemeClr>
              </a:gs>
              <a:gs pos="100000">
                <a:schemeClr val="bg1">
                  <a:lumMod val="75000"/>
                  <a:lumOff val="25000"/>
                  <a:alpha val="14000"/>
                </a:schemeClr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bg2">
                    <a:alpha val="56000"/>
                  </a:schemeClr>
                </a:gs>
                <a:gs pos="100000">
                  <a:schemeClr val="bg2">
                    <a:alpha val="14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27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D827E-A0EE-2B21-8C38-71C88A5DD86E}"/>
              </a:ext>
            </a:extLst>
          </p:cNvPr>
          <p:cNvSpPr txBox="1"/>
          <p:nvPr/>
        </p:nvSpPr>
        <p:spPr>
          <a:xfrm>
            <a:off x="3717440" y="909524"/>
            <a:ext cx="17091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latin typeface="Trebuchet MS" pitchFamily="34" charset="0"/>
              </a:rPr>
              <a:t>Application Code</a:t>
            </a: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F0F3CB86-3032-CA1E-B22C-C46BD695E5B6}"/>
              </a:ext>
            </a:extLst>
          </p:cNvPr>
          <p:cNvSpPr txBox="1"/>
          <p:nvPr/>
        </p:nvSpPr>
        <p:spPr>
          <a:xfrm>
            <a:off x="1527295" y="2598628"/>
            <a:ext cx="8752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76B900"/>
                </a:solidFill>
                <a:latin typeface="Trebuchet MS" pitchFamily="34" charset="0"/>
                <a:cs typeface="Arial" pitchFamily="34" charset="0"/>
              </a:rPr>
              <a:t>GPU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C92E504C-E244-DA5F-0371-CFC4EB1D0DBA}"/>
              </a:ext>
            </a:extLst>
          </p:cNvPr>
          <p:cNvSpPr txBox="1"/>
          <p:nvPr/>
        </p:nvSpPr>
        <p:spPr>
          <a:xfrm>
            <a:off x="6883224" y="2574630"/>
            <a:ext cx="6932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2"/>
                </a:solidFill>
                <a:latin typeface="Trebuchet MS" pitchFamily="34" charset="0"/>
              </a:rPr>
              <a:t>CPU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7D7DED45-84F9-A04D-412A-9E5072D6BDD4}"/>
              </a:ext>
            </a:extLst>
          </p:cNvPr>
          <p:cNvSpPr txBox="1"/>
          <p:nvPr/>
        </p:nvSpPr>
        <p:spPr>
          <a:xfrm>
            <a:off x="2468751" y="3155283"/>
            <a:ext cx="1743450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rgbClr val="73B900"/>
                </a:solidFill>
                <a:latin typeface="Trebuchet MS" pitchFamily="34" charset="0"/>
              </a:rPr>
              <a:t>Use GPU to Parallelize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CC262D7-B6F9-E694-1948-8B32BC27BD10}"/>
              </a:ext>
            </a:extLst>
          </p:cNvPr>
          <p:cNvSpPr/>
          <p:nvPr/>
        </p:nvSpPr>
        <p:spPr>
          <a:xfrm>
            <a:off x="3630058" y="2046115"/>
            <a:ext cx="1883885" cy="665825"/>
          </a:xfrm>
          <a:prstGeom prst="roundRect">
            <a:avLst>
              <a:gd name="adj" fmla="val 9140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Left Arrow 31">
            <a:extLst>
              <a:ext uri="{FF2B5EF4-FFF2-40B4-BE49-F238E27FC236}">
                <a16:creationId xmlns:a16="http://schemas.microsoft.com/office/drawing/2014/main" id="{A6308FD0-0DD3-2F1E-F271-EF148DDE4D69}"/>
              </a:ext>
            </a:extLst>
          </p:cNvPr>
          <p:cNvSpPr/>
          <p:nvPr/>
        </p:nvSpPr>
        <p:spPr>
          <a:xfrm>
            <a:off x="2391728" y="2286126"/>
            <a:ext cx="1238331" cy="205166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rgbClr val="73B900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5" name="TextBox 674">
            <a:extLst>
              <a:ext uri="{FF2B5EF4-FFF2-40B4-BE49-F238E27FC236}">
                <a16:creationId xmlns:a16="http://schemas.microsoft.com/office/drawing/2014/main" id="{20DDA03B-0976-8A8E-AA9F-E0FF926689C9}"/>
              </a:ext>
            </a:extLst>
          </p:cNvPr>
          <p:cNvSpPr txBox="1"/>
          <p:nvPr/>
        </p:nvSpPr>
        <p:spPr>
          <a:xfrm>
            <a:off x="2203406" y="2513505"/>
            <a:ext cx="1614974" cy="3831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latin typeface="Trebuchet MS" pitchFamily="34" charset="0"/>
              </a:rPr>
              <a:t>Compute-Intensive Functions</a:t>
            </a:r>
          </a:p>
        </p:txBody>
      </p:sp>
      <p:sp>
        <p:nvSpPr>
          <p:cNvPr id="712" name="TextBox 711">
            <a:extLst>
              <a:ext uri="{FF2B5EF4-FFF2-40B4-BE49-F238E27FC236}">
                <a16:creationId xmlns:a16="http://schemas.microsoft.com/office/drawing/2014/main" id="{876BB355-3963-69DB-E0B8-8D2016D8B623}"/>
              </a:ext>
            </a:extLst>
          </p:cNvPr>
          <p:cNvSpPr txBox="1"/>
          <p:nvPr/>
        </p:nvSpPr>
        <p:spPr>
          <a:xfrm>
            <a:off x="5546159" y="2216033"/>
            <a:ext cx="153987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</a:rPr>
              <a:t>Rest of Sequential</a:t>
            </a:r>
          </a:p>
          <a:p>
            <a:pPr algn="r">
              <a:lnSpc>
                <a:spcPct val="90000"/>
              </a:lnSpc>
            </a:pPr>
            <a:r>
              <a:rPr lang="en-US" sz="1200" b="1" dirty="0">
                <a:solidFill>
                  <a:schemeClr val="tx2"/>
                </a:solidFill>
                <a:latin typeface="Trebuchet MS" pitchFamily="34" charset="0"/>
              </a:rPr>
              <a:t>CPU Code</a:t>
            </a:r>
          </a:p>
        </p:txBody>
      </p:sp>
      <p:sp>
        <p:nvSpPr>
          <p:cNvPr id="332" name="AutoShape 14">
            <a:extLst>
              <a:ext uri="{FF2B5EF4-FFF2-40B4-BE49-F238E27FC236}">
                <a16:creationId xmlns:a16="http://schemas.microsoft.com/office/drawing/2014/main" id="{CDEB2AAA-17CC-1AC2-CF1C-053893203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2539112"/>
            <a:ext cx="1534197" cy="118446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27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34" name="AutoShape 14">
            <a:extLst>
              <a:ext uri="{FF2B5EF4-FFF2-40B4-BE49-F238E27FC236}">
                <a16:creationId xmlns:a16="http://schemas.microsoft.com/office/drawing/2014/main" id="{DFC529C1-2412-C5D1-2A13-50185C197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2099264"/>
            <a:ext cx="1534197" cy="118446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27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35" name="AutoShape 14">
            <a:extLst>
              <a:ext uri="{FF2B5EF4-FFF2-40B4-BE49-F238E27FC236}">
                <a16:creationId xmlns:a16="http://schemas.microsoft.com/office/drawing/2014/main" id="{823BCAE7-8D8B-EDC5-B54B-96F3B93F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2319188"/>
            <a:ext cx="1534197" cy="118446"/>
          </a:xfrm>
          <a:prstGeom prst="roundRect">
            <a:avLst>
              <a:gd name="adj" fmla="val 19373"/>
            </a:avLst>
          </a:prstGeom>
          <a:gradFill flip="none" rotWithShape="1">
            <a:gsLst>
              <a:gs pos="0">
                <a:srgbClr val="92D050"/>
              </a:gs>
              <a:gs pos="100000">
                <a:srgbClr val="548200"/>
              </a:gs>
            </a:gsLst>
            <a:lin ang="16200000" scaled="1"/>
            <a:tileRect/>
          </a:gradFill>
          <a:ln w="9525" algn="ctr">
            <a:gradFill>
              <a:gsLst>
                <a:gs pos="0">
                  <a:schemeClr val="tx2">
                    <a:alpha val="74000"/>
                  </a:schemeClr>
                </a:gs>
                <a:gs pos="100000">
                  <a:schemeClr val="tx2">
                    <a:lumMod val="50000"/>
                    <a:alpha val="79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3000000"/>
            </a:lightRig>
          </a:scene3d>
          <a:sp3d extrusionH="76200" contourW="6350">
            <a:bevelT w="12700" h="6350"/>
            <a:extrusionClr>
              <a:schemeClr val="bg2">
                <a:lumMod val="75000"/>
              </a:schemeClr>
            </a:extrusionClr>
            <a:contourClr>
              <a:schemeClr val="bg2">
                <a:lumMod val="50000"/>
              </a:schemeClr>
            </a:contourClr>
          </a:sp3d>
        </p:spPr>
        <p:txBody>
          <a:bodyPr wrap="none" anchor="ctr"/>
          <a:lstStyle/>
          <a:p>
            <a:pPr algn="ctr">
              <a:defRPr/>
            </a:pPr>
            <a:endParaRPr lang="en-US" sz="2700" b="1" dirty="0">
              <a:solidFill>
                <a:schemeClr val="bg1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36" name="AutoShape 14">
            <a:extLst>
              <a:ext uri="{FF2B5EF4-FFF2-40B4-BE49-F238E27FC236}">
                <a16:creationId xmlns:a16="http://schemas.microsoft.com/office/drawing/2014/main" id="{713EBC80-074E-35FA-5227-D6610B249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1439491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7" name="AutoShape 14">
            <a:extLst>
              <a:ext uri="{FF2B5EF4-FFF2-40B4-BE49-F238E27FC236}">
                <a16:creationId xmlns:a16="http://schemas.microsoft.com/office/drawing/2014/main" id="{30180942-8B9D-90FE-92A2-77A7C4DDC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1659415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8" name="AutoShape 14">
            <a:extLst>
              <a:ext uri="{FF2B5EF4-FFF2-40B4-BE49-F238E27FC236}">
                <a16:creationId xmlns:a16="http://schemas.microsoft.com/office/drawing/2014/main" id="{6987506A-0EE0-B2A5-143B-DEC25D8D2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1879340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0" name="AutoShape 14">
            <a:extLst>
              <a:ext uri="{FF2B5EF4-FFF2-40B4-BE49-F238E27FC236}">
                <a16:creationId xmlns:a16="http://schemas.microsoft.com/office/drawing/2014/main" id="{BEBB1A4E-CBEF-B912-6652-5102791E7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2759036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1" name="AutoShape 14">
            <a:extLst>
              <a:ext uri="{FF2B5EF4-FFF2-40B4-BE49-F238E27FC236}">
                <a16:creationId xmlns:a16="http://schemas.microsoft.com/office/drawing/2014/main" id="{E8E9E599-9827-9DFE-3436-40938996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2978960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2" name="AutoShape 14">
            <a:extLst>
              <a:ext uri="{FF2B5EF4-FFF2-40B4-BE49-F238E27FC236}">
                <a16:creationId xmlns:a16="http://schemas.microsoft.com/office/drawing/2014/main" id="{5C0CF126-24A9-089E-2FEC-970FFC7CA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3198884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3" name="AutoShape 14">
            <a:extLst>
              <a:ext uri="{FF2B5EF4-FFF2-40B4-BE49-F238E27FC236}">
                <a16:creationId xmlns:a16="http://schemas.microsoft.com/office/drawing/2014/main" id="{9D0399BB-B7F5-F946-494F-ECCD3F3FC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3418808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4" name="AutoShape 14">
            <a:extLst>
              <a:ext uri="{FF2B5EF4-FFF2-40B4-BE49-F238E27FC236}">
                <a16:creationId xmlns:a16="http://schemas.microsoft.com/office/drawing/2014/main" id="{E776C658-66F1-3189-DBB8-85DACFC0B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3638732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5" name="AutoShape 14">
            <a:extLst>
              <a:ext uri="{FF2B5EF4-FFF2-40B4-BE49-F238E27FC236}">
                <a16:creationId xmlns:a16="http://schemas.microsoft.com/office/drawing/2014/main" id="{6BAB9978-7380-0EE3-C167-043F37A57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902" y="3858655"/>
            <a:ext cx="1534197" cy="118446"/>
          </a:xfrm>
          <a:prstGeom prst="roundRect">
            <a:avLst>
              <a:gd name="adj" fmla="val 19373"/>
            </a:avLst>
          </a:prstGeom>
          <a:gradFill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8" name="Left Arrow 347">
            <a:extLst>
              <a:ext uri="{FF2B5EF4-FFF2-40B4-BE49-F238E27FC236}">
                <a16:creationId xmlns:a16="http://schemas.microsoft.com/office/drawing/2014/main" id="{A6AF4398-107C-C1A9-7C4C-4F4FCB006B89}"/>
              </a:ext>
            </a:extLst>
          </p:cNvPr>
          <p:cNvSpPr/>
          <p:nvPr/>
        </p:nvSpPr>
        <p:spPr>
          <a:xfrm flipH="1">
            <a:off x="5513943" y="1635809"/>
            <a:ext cx="1222589" cy="176390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chemeClr val="tx2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9" name="Left Arrow 348">
            <a:extLst>
              <a:ext uri="{FF2B5EF4-FFF2-40B4-BE49-F238E27FC236}">
                <a16:creationId xmlns:a16="http://schemas.microsoft.com/office/drawing/2014/main" id="{BEFB891A-A260-CE52-9F60-793C5C3BABEE}"/>
              </a:ext>
            </a:extLst>
          </p:cNvPr>
          <p:cNvSpPr/>
          <p:nvPr/>
        </p:nvSpPr>
        <p:spPr>
          <a:xfrm flipH="1">
            <a:off x="5513943" y="3285576"/>
            <a:ext cx="1222589" cy="176390"/>
          </a:xfrm>
          <a:prstGeom prst="leftArrow">
            <a:avLst>
              <a:gd name="adj1" fmla="val 50000"/>
              <a:gd name="adj2" fmla="val 67949"/>
            </a:avLst>
          </a:prstGeom>
          <a:gradFill>
            <a:gsLst>
              <a:gs pos="0">
                <a:schemeClr val="tx2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12" name="Picture 3">
            <a:extLst>
              <a:ext uri="{FF2B5EF4-FFF2-40B4-BE49-F238E27FC236}">
                <a16:creationId xmlns:a16="http://schemas.microsoft.com/office/drawing/2014/main" id="{6C276B9F-3E61-080A-9C91-8AC76342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0888" y="3014409"/>
            <a:ext cx="788056" cy="8803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FD4C421-878B-2703-3475-13D686B8D2AC}"/>
              </a:ext>
            </a:extLst>
          </p:cNvPr>
          <p:cNvGrpSpPr/>
          <p:nvPr/>
        </p:nvGrpSpPr>
        <p:grpSpPr>
          <a:xfrm>
            <a:off x="6859509" y="2999537"/>
            <a:ext cx="716924" cy="977564"/>
            <a:chOff x="2913547" y="2500538"/>
            <a:chExt cx="1688442" cy="22339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4" name="Picture 313" descr="thinner_intel_chip.png">
              <a:extLst>
                <a:ext uri="{FF2B5EF4-FFF2-40B4-BE49-F238E27FC236}">
                  <a16:creationId xmlns:a16="http://schemas.microsoft.com/office/drawing/2014/main" id="{52E57792-6ABF-E05E-C27B-428172550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13547" y="2500538"/>
              <a:ext cx="1688442" cy="2233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7A078827-9097-0185-DD7C-6DA53AF49B49}"/>
                </a:ext>
              </a:extLst>
            </p:cNvPr>
            <p:cNvSpPr/>
            <p:nvPr/>
          </p:nvSpPr>
          <p:spPr bwMode="auto">
            <a:xfrm rot="5400000">
              <a:off x="3332090" y="3461190"/>
              <a:ext cx="867310" cy="1400909"/>
            </a:xfrm>
            <a:prstGeom prst="rect">
              <a:avLst/>
            </a:prstGeom>
            <a:blipFill dpi="0" rotWithShape="1">
              <a:blip r:embed="rId5" cstate="print">
                <a:alphaModFix amt="32000"/>
                <a:lum bright="-59000" contras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ctr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 extrusionH="76200" prstMaterial="plastic"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135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484D2A5C-04B0-2B93-D9D9-BD55999C51E7}"/>
                </a:ext>
              </a:extLst>
            </p:cNvPr>
            <p:cNvGrpSpPr/>
            <p:nvPr/>
          </p:nvGrpSpPr>
          <p:grpSpPr>
            <a:xfrm>
              <a:off x="3098538" y="2782108"/>
              <a:ext cx="1309870" cy="359725"/>
              <a:chOff x="3098538" y="2782108"/>
              <a:chExt cx="1309870" cy="359725"/>
            </a:xfrm>
          </p:grpSpPr>
          <p:sp>
            <p:nvSpPr>
              <p:cNvPr id="321" name="Rounded Rectangle 320">
                <a:extLst>
                  <a:ext uri="{FF2B5EF4-FFF2-40B4-BE49-F238E27FC236}">
                    <a16:creationId xmlns:a16="http://schemas.microsoft.com/office/drawing/2014/main" id="{47F4526F-028A-692E-DF03-A81A55F970E1}"/>
                  </a:ext>
                </a:extLst>
              </p:cNvPr>
              <p:cNvSpPr/>
              <p:nvPr/>
            </p:nvSpPr>
            <p:spPr bwMode="auto">
              <a:xfrm rot="5400000">
                <a:off x="3577905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22" name="Rounded Rectangle 321">
                <a:extLst>
                  <a:ext uri="{FF2B5EF4-FFF2-40B4-BE49-F238E27FC236}">
                    <a16:creationId xmlns:a16="http://schemas.microsoft.com/office/drawing/2014/main" id="{C6433DEA-E190-62D1-3595-5C0508816688}"/>
                  </a:ext>
                </a:extLst>
              </p:cNvPr>
              <p:cNvSpPr/>
              <p:nvPr/>
            </p:nvSpPr>
            <p:spPr bwMode="auto">
              <a:xfrm rot="5400000">
                <a:off x="4043641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23" name="Rounded Rectangle 322">
                <a:extLst>
                  <a:ext uri="{FF2B5EF4-FFF2-40B4-BE49-F238E27FC236}">
                    <a16:creationId xmlns:a16="http://schemas.microsoft.com/office/drawing/2014/main" id="{F69DA59A-2DC7-8C91-74EC-7E2D8CB22A73}"/>
                  </a:ext>
                </a:extLst>
              </p:cNvPr>
              <p:cNvSpPr/>
              <p:nvPr/>
            </p:nvSpPr>
            <p:spPr bwMode="auto">
              <a:xfrm rot="5400000">
                <a:off x="3103579" y="2777067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8B4406C7-9B98-4965-9FC3-2531AD5B3DCD}"/>
                </a:ext>
              </a:extLst>
            </p:cNvPr>
            <p:cNvGrpSpPr/>
            <p:nvPr/>
          </p:nvGrpSpPr>
          <p:grpSpPr>
            <a:xfrm>
              <a:off x="3098538" y="3261623"/>
              <a:ext cx="1309870" cy="359725"/>
              <a:chOff x="3106515" y="3261623"/>
              <a:chExt cx="1309870" cy="359725"/>
            </a:xfrm>
          </p:grpSpPr>
          <p:sp>
            <p:nvSpPr>
              <p:cNvPr id="318" name="Rounded Rectangle 317">
                <a:extLst>
                  <a:ext uri="{FF2B5EF4-FFF2-40B4-BE49-F238E27FC236}">
                    <a16:creationId xmlns:a16="http://schemas.microsoft.com/office/drawing/2014/main" id="{3272C27B-6672-1077-1EC7-1EBAFBB8D3EB}"/>
                  </a:ext>
                </a:extLst>
              </p:cNvPr>
              <p:cNvSpPr/>
              <p:nvPr/>
            </p:nvSpPr>
            <p:spPr bwMode="auto">
              <a:xfrm rot="5400000">
                <a:off x="3585882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19" name="Rounded Rectangle 318">
                <a:extLst>
                  <a:ext uri="{FF2B5EF4-FFF2-40B4-BE49-F238E27FC236}">
                    <a16:creationId xmlns:a16="http://schemas.microsoft.com/office/drawing/2014/main" id="{5453241A-3F6F-73D1-9B1B-2728ADC7197D}"/>
                  </a:ext>
                </a:extLst>
              </p:cNvPr>
              <p:cNvSpPr/>
              <p:nvPr/>
            </p:nvSpPr>
            <p:spPr bwMode="auto">
              <a:xfrm rot="5400000">
                <a:off x="4051618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20" name="Rounded Rectangle 319">
                <a:extLst>
                  <a:ext uri="{FF2B5EF4-FFF2-40B4-BE49-F238E27FC236}">
                    <a16:creationId xmlns:a16="http://schemas.microsoft.com/office/drawing/2014/main" id="{2F75782F-EF00-8886-6044-7613204150BA}"/>
                  </a:ext>
                </a:extLst>
              </p:cNvPr>
              <p:cNvSpPr/>
              <p:nvPr/>
            </p:nvSpPr>
            <p:spPr bwMode="auto">
              <a:xfrm rot="5400000">
                <a:off x="3111556" y="3256582"/>
                <a:ext cx="359725" cy="369808"/>
              </a:xfrm>
              <a:prstGeom prst="roundRect">
                <a:avLst>
                  <a:gd name="adj" fmla="val 5203"/>
                </a:avLst>
              </a:prstGeom>
              <a:gradFill>
                <a:gsLst>
                  <a:gs pos="0">
                    <a:srgbClr val="003DB8"/>
                  </a:gs>
                  <a:gs pos="68000">
                    <a:srgbClr val="002164"/>
                  </a:gs>
                  <a:gs pos="100000">
                    <a:srgbClr val="00297A"/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brightRoom" dir="t"/>
              </a:scene3d>
              <a:sp3d extrusionH="76200" prstMaterial="powder">
                <a:bevelT w="25400" h="12700" prst="coolSlant"/>
              </a:sp3d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b="1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en-US" sz="135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0E818E-35CA-5682-DECB-D25F0B6912DE}"/>
              </a:ext>
            </a:extLst>
          </p:cNvPr>
          <p:cNvSpPr txBox="1"/>
          <p:nvPr/>
        </p:nvSpPr>
        <p:spPr>
          <a:xfrm>
            <a:off x="2285999" y="4426803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NVIDIA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97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3B30F-C0D9-3AAC-8014-A2AF7D970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B0163F1-7044-6281-F52A-2E834C6CA23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  model</a:t>
            </a:r>
          </a:p>
        </p:txBody>
      </p:sp>
      <p:pic>
        <p:nvPicPr>
          <p:cNvPr id="4" name="Picture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4C2E6A87-5037-40AF-5740-D9665DC6C7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506" y="903031"/>
            <a:ext cx="5514987" cy="3646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1328DE-375D-89CC-FB6E-18271E455CD7}"/>
              </a:ext>
            </a:extLst>
          </p:cNvPr>
          <p:cNvSpPr txBox="1"/>
          <p:nvPr/>
        </p:nvSpPr>
        <p:spPr>
          <a:xfrm>
            <a:off x="2285999" y="447557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Mishra, Ashutosh; Cha,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Jaekwang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Park, </a:t>
            </a:r>
            <a:r>
              <a:rPr lang="en-US" sz="8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Hyunbin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Kim, Shiho. Artificial Intelligence and Hardware Accelerators, 2025</a:t>
            </a:r>
            <a:endParaRPr lang="en-US" sz="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EA481-7489-C123-FD3F-C21148740F8F}"/>
              </a:ext>
            </a:extLst>
          </p:cNvPr>
          <p:cNvSpPr txBox="1"/>
          <p:nvPr/>
        </p:nvSpPr>
        <p:spPr>
          <a:xfrm>
            <a:off x="260026" y="1566571"/>
            <a:ext cx="155448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General-purpose computing on GPU (</a:t>
            </a:r>
            <a:r>
              <a:rPr lang="en-US" sz="1200" b="1" dirty="0"/>
              <a:t>GPGPU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Early GPGPU was implemented by formulating data and operations in graphics primitives and translated to pass through a fixed graphics pipeline.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0410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B523C-C403-583B-64D7-E5BC88014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EC6259E-B619-F209-56F0-472A0F19560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NVIDIA Volta Microarchitecture </a:t>
            </a:r>
            <a:r>
              <a:rPr lang="en-US" altLang="en-US" sz="3200" b="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(2013-2017)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A7CAFA4-98B8-B183-7E62-7D320FE684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771" y="903031"/>
            <a:ext cx="3336688" cy="3658649"/>
          </a:xfrm>
          <a:prstGeom prst="rect">
            <a:avLst/>
          </a:prstGeom>
        </p:spPr>
      </p:pic>
      <p:pic>
        <p:nvPicPr>
          <p:cNvPr id="6" name="Picture 5" descr="A table with different colored squares&#10;&#10;AI-generated content may be incorrect.">
            <a:extLst>
              <a:ext uri="{FF2B5EF4-FFF2-40B4-BE49-F238E27FC236}">
                <a16:creationId xmlns:a16="http://schemas.microsoft.com/office/drawing/2014/main" id="{466E272C-07E5-56E3-FE1A-1432D60938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3215" y="3402897"/>
            <a:ext cx="3511027" cy="898940"/>
          </a:xfrm>
          <a:prstGeom prst="rect">
            <a:avLst/>
          </a:prstGeom>
        </p:spPr>
      </p:pic>
      <p:pic>
        <p:nvPicPr>
          <p:cNvPr id="8" name="Picture 7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CA88024A-8402-E891-2445-5DB76E0B79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9859" y="903031"/>
            <a:ext cx="4057741" cy="2512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0720DA-A993-E94F-DD40-87247B100D2A}"/>
              </a:ext>
            </a:extLst>
          </p:cNvPr>
          <p:cNvSpPr txBox="1"/>
          <p:nvPr/>
        </p:nvSpPr>
        <p:spPr>
          <a:xfrm>
            <a:off x="2794563" y="4489369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Tex = Texture units</a:t>
            </a:r>
          </a:p>
          <a:p>
            <a:r>
              <a:rPr lang="en-US" sz="1100" dirty="0">
                <a:solidFill>
                  <a:srgbClr val="FF0000"/>
                </a:solidFill>
              </a:rPr>
              <a:t>SFU = Special Function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41EBE-6B1A-9FB0-6396-53FE4A448DF9}"/>
              </a:ext>
            </a:extLst>
          </p:cNvPr>
          <p:cNvSpPr txBox="1"/>
          <p:nvPr/>
        </p:nvSpPr>
        <p:spPr>
          <a:xfrm>
            <a:off x="4609859" y="427003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First chip to feature tensor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 GV100 SM is partitioned into four processing blocks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3D2691-00FC-10F3-46B5-3130594CCFCD}"/>
              </a:ext>
            </a:extLst>
          </p:cNvPr>
          <p:cNvSpPr txBox="1"/>
          <p:nvPr/>
        </p:nvSpPr>
        <p:spPr>
          <a:xfrm rot="16200000">
            <a:off x="169467" y="1773855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Processing block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02C54E-7484-6282-F225-0F8C1927AFA4}"/>
              </a:ext>
            </a:extLst>
          </p:cNvPr>
          <p:cNvSpPr txBox="1"/>
          <p:nvPr/>
        </p:nvSpPr>
        <p:spPr>
          <a:xfrm>
            <a:off x="2569139" y="918807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Streaming multiprocessor</a:t>
            </a:r>
          </a:p>
        </p:txBody>
      </p:sp>
    </p:spTree>
    <p:extLst>
      <p:ext uri="{BB962C8B-B14F-4D97-AF65-F5344CB8AC3E}">
        <p14:creationId xmlns:p14="http://schemas.microsoft.com/office/powerpoint/2010/main" val="319010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0DEF1-BA14-AA43-BFDE-6AF74916D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883AD38-C3A8-628F-B1F6-327F8598D71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Warp</a:t>
            </a:r>
            <a:endParaRPr lang="en-US" altLang="en-US" sz="3200" b="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AC753F-6CE7-DC2B-44D8-59EAB01225A3}"/>
              </a:ext>
            </a:extLst>
          </p:cNvPr>
          <p:cNvSpPr/>
          <p:nvPr/>
        </p:nvSpPr>
        <p:spPr>
          <a:xfrm>
            <a:off x="510616" y="797260"/>
            <a:ext cx="79367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"warp" is a group of threads that execute instructions simultaneously on a GPU (Graphics Processing Unit). 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warp scheduler is a component of the GPU architecture that manages the execution of these thread groups.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warp typically consists of 32 threads in NVIDIA GPUs (AMD calls similar groupings "wavefronts"). These threads execute the same instruction at the same time in a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SIMT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(Single Instruction, Multiple Thread) architecture.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warp scheduler is responsible for:</a:t>
            </a:r>
          </a:p>
          <a:p>
            <a:pPr marL="714375" lvl="1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Deciding which warps are ready to execute</a:t>
            </a:r>
          </a:p>
          <a:p>
            <a:pPr marL="714375" lvl="1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Allocating compute resources to warps</a:t>
            </a:r>
          </a:p>
          <a:p>
            <a:pPr marL="714375" lvl="1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Managing warp context switching when threads need to wait for memory operations.</a:t>
            </a:r>
          </a:p>
          <a:p>
            <a:pPr marL="714375" lvl="1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Hiding memory latency by switching between warps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0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6101B-46B1-BC35-D676-1C92A38A9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04F35E3-08EE-9EC4-1DA3-89612BF121E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Tensor cores</a:t>
            </a:r>
          </a:p>
        </p:txBody>
      </p:sp>
      <p:pic>
        <p:nvPicPr>
          <p:cNvPr id="3" name="Picture 2" descr="A diagram of different colors of a table&#10;&#10;AI-generated content may be incorrect.">
            <a:extLst>
              <a:ext uri="{FF2B5EF4-FFF2-40B4-BE49-F238E27FC236}">
                <a16:creationId xmlns:a16="http://schemas.microsoft.com/office/drawing/2014/main" id="{B5392140-E45A-1742-77F2-4091E27193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756" y="2021662"/>
            <a:ext cx="5603706" cy="19701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3231ED-EE59-C92D-4A44-D280DAB0D78E}"/>
              </a:ext>
            </a:extLst>
          </p:cNvPr>
          <p:cNvSpPr/>
          <p:nvPr/>
        </p:nvSpPr>
        <p:spPr>
          <a:xfrm>
            <a:off x="510616" y="844966"/>
            <a:ext cx="79367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tensor core executes MMA (matrix multiplication and accumulation, D = A × B + C) on a 4 × 4 floating-point matrix. 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are built to enhance deep learning by boosting matrix arithmetic.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Low-precision operations often supported.</a:t>
            </a:r>
          </a:p>
          <a:p>
            <a:pPr marL="257175" indent="-257175" algn="just">
              <a:buFont typeface="Symbol" pitchFamily="2" charset="2"/>
              <a:buChar char="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82E9E-948E-36EF-37E7-BB8A346CAA56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pic>
        <p:nvPicPr>
          <p:cNvPr id="7" name="Picture 6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76997B8A-F9ED-CFA0-3CAA-5CEDA2B11D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08" y="2114291"/>
            <a:ext cx="3331869" cy="1826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CDD5CF-6114-91BC-98D1-D3380FD689FD}"/>
              </a:ext>
            </a:extLst>
          </p:cNvPr>
          <p:cNvSpPr txBox="1"/>
          <p:nvPr/>
        </p:nvSpPr>
        <p:spPr>
          <a:xfrm>
            <a:off x="1193073" y="3916442"/>
            <a:ext cx="13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4BF27-EB30-2D6F-9244-59B4B4044BD5}"/>
              </a:ext>
            </a:extLst>
          </p:cNvPr>
          <p:cNvSpPr txBox="1"/>
          <p:nvPr/>
        </p:nvSpPr>
        <p:spPr>
          <a:xfrm>
            <a:off x="5660860" y="391215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MMA</a:t>
            </a:r>
          </a:p>
        </p:txBody>
      </p:sp>
    </p:spTree>
    <p:extLst>
      <p:ext uri="{BB962C8B-B14F-4D97-AF65-F5344CB8AC3E}">
        <p14:creationId xmlns:p14="http://schemas.microsoft.com/office/powerpoint/2010/main" val="2950614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32982-7E19-88A0-16D7-09A6ABCF5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0EEAB29-A6C7-2E77-F8D4-A3DEC63506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1023" y="903031"/>
            <a:ext cx="5861953" cy="36296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6317029-ED33-2E72-F678-82DD9340BE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Streaming vs tensor cores</a:t>
            </a:r>
          </a:p>
        </p:txBody>
      </p:sp>
    </p:spTree>
    <p:extLst>
      <p:ext uri="{BB962C8B-B14F-4D97-AF65-F5344CB8AC3E}">
        <p14:creationId xmlns:p14="http://schemas.microsoft.com/office/powerpoint/2010/main" val="436563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8B23E-AB3C-A5F9-113D-B32D64CC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0F9CD0EB-CE3B-76A7-84C5-9C224A8487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56" y="622201"/>
            <a:ext cx="4178316" cy="3899097"/>
          </a:xfrm>
          <a:prstGeom prst="rect">
            <a:avLst/>
          </a:prstGeom>
        </p:spPr>
      </p:pic>
      <p:pic>
        <p:nvPicPr>
          <p:cNvPr id="7" name="Picture 6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40858890-3266-673F-4804-6DB79CDB1A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776" y="1277257"/>
            <a:ext cx="4409163" cy="1915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439FD7-8E6B-DA2A-9A53-B342C46EB0D9}"/>
              </a:ext>
            </a:extLst>
          </p:cNvPr>
          <p:cNvSpPr txBox="1"/>
          <p:nvPr/>
        </p:nvSpPr>
        <p:spPr>
          <a:xfrm>
            <a:off x="5165616" y="3193143"/>
            <a:ext cx="2988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GPC: Graphics Processing Clusters</a:t>
            </a:r>
          </a:p>
          <a:p>
            <a:r>
              <a:rPr lang="en-US" sz="1600" dirty="0"/>
              <a:t>TPC: Texture Processing Cluster</a:t>
            </a:r>
          </a:p>
          <a:p>
            <a:r>
              <a:rPr lang="en-US" sz="1600" dirty="0"/>
              <a:t>SM: Streaming Multiprocessor</a:t>
            </a:r>
          </a:p>
          <a:p>
            <a:r>
              <a:rPr lang="en-US" sz="1600" dirty="0"/>
              <a:t>RT: Ray Tracing</a:t>
            </a:r>
          </a:p>
          <a:p>
            <a:r>
              <a:rPr lang="en-US" sz="1600" dirty="0"/>
              <a:t>ROP: Render Output Unit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6F548-FA41-7533-89C2-1E31E3E1B621}"/>
              </a:ext>
            </a:extLst>
          </p:cNvPr>
          <p:cNvSpPr txBox="1"/>
          <p:nvPr/>
        </p:nvSpPr>
        <p:spPr>
          <a:xfrm>
            <a:off x="4746171" y="622201"/>
            <a:ext cx="3992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Consumer-grade GPUs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A6DCCA-84C4-92B2-3334-5E882F6E06C2}"/>
              </a:ext>
            </a:extLst>
          </p:cNvPr>
          <p:cNvSpPr txBox="1"/>
          <p:nvPr/>
        </p:nvSpPr>
        <p:spPr>
          <a:xfrm>
            <a:off x="2252973" y="17529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18E3A-D7AE-047F-0B3F-752CB73913B8}"/>
              </a:ext>
            </a:extLst>
          </p:cNvPr>
          <p:cNvSpPr txBox="1"/>
          <p:nvPr/>
        </p:nvSpPr>
        <p:spPr>
          <a:xfrm>
            <a:off x="2252973" y="20505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96221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23B6-32ED-CC10-0148-D3181877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5F3CFF-75A7-462C-0886-62FBB94D9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20" y="801130"/>
            <a:ext cx="8356360" cy="373207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A8F22EC-A7B6-7458-8D5D-8A5A2BE0F53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8302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RTX 5090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7EBD2-D72C-0EC1-A9E0-F43277F5CCAD}"/>
              </a:ext>
            </a:extLst>
          </p:cNvPr>
          <p:cNvSpPr txBox="1"/>
          <p:nvPr/>
        </p:nvSpPr>
        <p:spPr>
          <a:xfrm>
            <a:off x="4785927" y="3004213"/>
            <a:ext cx="3344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GPC: Graphics Processing Clusters</a:t>
            </a:r>
          </a:p>
          <a:p>
            <a:r>
              <a:rPr lang="en-US" dirty="0">
                <a:solidFill>
                  <a:schemeClr val="bg1"/>
                </a:solidFill>
              </a:rPr>
              <a:t>TPC: Texture Processing Cluster</a:t>
            </a:r>
          </a:p>
          <a:p>
            <a:r>
              <a:rPr lang="en-US" dirty="0">
                <a:solidFill>
                  <a:schemeClr val="bg1"/>
                </a:solidFill>
              </a:rPr>
              <a:t>SM: Streaming Multiprocessor</a:t>
            </a:r>
          </a:p>
        </p:txBody>
      </p:sp>
    </p:spTree>
    <p:extLst>
      <p:ext uri="{BB962C8B-B14F-4D97-AF65-F5344CB8AC3E}">
        <p14:creationId xmlns:p14="http://schemas.microsoft.com/office/powerpoint/2010/main" val="2111338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9EAA6-A827-F01E-F1B3-A75F3B65A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F0189094-9450-3B55-2B35-7022C315F6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59198"/>
            <a:ext cx="8060799" cy="456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08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0C4A7-696E-96B9-6A04-7DE2C54D1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9314196-EF04-D285-56A1-993E8FF03F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6199" y="855826"/>
            <a:ext cx="2789895" cy="3604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55C2FB-21DC-A443-07F5-2CBD4116C3B4}"/>
              </a:ext>
            </a:extLst>
          </p:cNvPr>
          <p:cNvSpPr txBox="1"/>
          <p:nvPr/>
        </p:nvSpPr>
        <p:spPr>
          <a:xfrm>
            <a:off x="4929809" y="576873"/>
            <a:ext cx="265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A100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0274A13-77DA-5009-54E9-0E966F3215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582" y="829889"/>
            <a:ext cx="3336688" cy="3658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D8723-5772-5A32-9630-9509FD4EAC8D}"/>
              </a:ext>
            </a:extLst>
          </p:cNvPr>
          <p:cNvSpPr txBox="1"/>
          <p:nvPr/>
        </p:nvSpPr>
        <p:spPr>
          <a:xfrm>
            <a:off x="1431235" y="576873"/>
            <a:ext cx="318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V100</a:t>
            </a:r>
          </a:p>
        </p:txBody>
      </p:sp>
    </p:spTree>
    <p:extLst>
      <p:ext uri="{BB962C8B-B14F-4D97-AF65-F5344CB8AC3E}">
        <p14:creationId xmlns:p14="http://schemas.microsoft.com/office/powerpoint/2010/main" val="380711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41357-89F1-A62A-AF06-1FB36ADB9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0B20CA5-7D66-D465-DFF8-DFD956DC47A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Flexibility vs </a:t>
            </a:r>
            <a:r>
              <a:rPr lang="en-US" altLang="en-US" sz="45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perfomance</a:t>
            </a:r>
            <a:endParaRPr lang="en-US" altLang="en-US" sz="450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37DCC2-60A8-B810-CB5C-4C71EFB3C447}"/>
              </a:ext>
            </a:extLst>
          </p:cNvPr>
          <p:cNvSpPr/>
          <p:nvPr/>
        </p:nvSpPr>
        <p:spPr>
          <a:xfrm>
            <a:off x="577921" y="1137837"/>
            <a:ext cx="79367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Why is running a neural network simulation on a general purpose processor inefficient?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How can we improve performance?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is a better processor architecture?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12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01F9-E3D5-F208-B710-C26362B99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3B78EEC-1300-77AE-60DB-5E7373EC3E0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A100 data movement efficiency</a:t>
            </a:r>
          </a:p>
        </p:txBody>
      </p:sp>
      <p:pic>
        <p:nvPicPr>
          <p:cNvPr id="5" name="Picture 4" descr="A diagram of a computer component&#10;&#10;AI-generated content may be incorrect.">
            <a:extLst>
              <a:ext uri="{FF2B5EF4-FFF2-40B4-BE49-F238E27FC236}">
                <a16:creationId xmlns:a16="http://schemas.microsoft.com/office/drawing/2014/main" id="{0E7A7C0F-BDCC-CC15-4491-E53A7641A7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903031"/>
            <a:ext cx="7772400" cy="3570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A7C95F-9C79-C848-135B-F8AB6FFFF20D}"/>
              </a:ext>
            </a:extLst>
          </p:cNvPr>
          <p:cNvSpPr txBox="1"/>
          <p:nvPr/>
        </p:nvSpPr>
        <p:spPr>
          <a:xfrm>
            <a:off x="1399429" y="2367336"/>
            <a:ext cx="1273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Share memory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0B71B-45CD-80EC-DC29-638DA8215A7D}"/>
              </a:ext>
            </a:extLst>
          </p:cNvPr>
          <p:cNvSpPr txBox="1"/>
          <p:nvPr/>
        </p:nvSpPr>
        <p:spPr>
          <a:xfrm>
            <a:off x="1392802" y="1804119"/>
            <a:ext cx="1273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Register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6C292-ACCF-B7B8-464A-76F22391E818}"/>
              </a:ext>
            </a:extLst>
          </p:cNvPr>
          <p:cNvSpPr txBox="1"/>
          <p:nvPr/>
        </p:nvSpPr>
        <p:spPr>
          <a:xfrm>
            <a:off x="2515266" y="454451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in-flight data = data that is actively being processed or transferred within the system but hasn't yet reached its final destination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D4741-02F1-A44C-6DB6-81A53452D1CA}"/>
              </a:ext>
            </a:extLst>
          </p:cNvPr>
          <p:cNvSpPr txBox="1"/>
          <p:nvPr/>
        </p:nvSpPr>
        <p:spPr>
          <a:xfrm>
            <a:off x="2286000" y="76914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3x SMEM/L1 bandwidth, 2x in-flight capacity</a:t>
            </a:r>
          </a:p>
        </p:txBody>
      </p:sp>
    </p:spTree>
    <p:extLst>
      <p:ext uri="{BB962C8B-B14F-4D97-AF65-F5344CB8AC3E}">
        <p14:creationId xmlns:p14="http://schemas.microsoft.com/office/powerpoint/2010/main" val="296641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D8114-AA07-F56B-33A3-CD4DB2392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55C6D77-AC67-9985-70E0-A5DEE280911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A100 data movement efficiency</a:t>
            </a:r>
          </a:p>
        </p:txBody>
      </p:sp>
      <p:pic>
        <p:nvPicPr>
          <p:cNvPr id="4" name="Picture 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3071CED9-C3E0-B2A0-C427-BE9DD463B9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67" y="1017768"/>
            <a:ext cx="3413790" cy="3561190"/>
          </a:xfrm>
          <a:prstGeom prst="rect">
            <a:avLst/>
          </a:prstGeom>
        </p:spPr>
      </p:pic>
      <p:pic>
        <p:nvPicPr>
          <p:cNvPr id="10" name="Picture 9" descr="A diagram of a network&#10;&#10;AI-generated content may be incorrect.">
            <a:extLst>
              <a:ext uri="{FF2B5EF4-FFF2-40B4-BE49-F238E27FC236}">
                <a16:creationId xmlns:a16="http://schemas.microsoft.com/office/drawing/2014/main" id="{C5063704-BC1B-2411-7BBC-4945E95145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409" y="958690"/>
            <a:ext cx="4463318" cy="2587379"/>
          </a:xfrm>
          <a:prstGeom prst="rect">
            <a:avLst/>
          </a:prstGeom>
        </p:spPr>
      </p:pic>
      <p:pic>
        <p:nvPicPr>
          <p:cNvPr id="13" name="Picture 12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10124E7B-5273-0900-CAF3-FD50992EB07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583" y="3656337"/>
            <a:ext cx="4385144" cy="102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97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0FBEC-385D-4E83-87C8-59D3CE1B8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84858FF-4AF5-7CD6-04C9-13421BB950F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73910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GB100 $40k, GB200: $70k</a:t>
            </a:r>
          </a:p>
        </p:txBody>
      </p:sp>
      <p:pic>
        <p:nvPicPr>
          <p:cNvPr id="5" name="Picture 4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45D322CC-E260-477B-6636-B3304A4E83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39" y="1033670"/>
            <a:ext cx="3112537" cy="3219284"/>
          </a:xfrm>
          <a:prstGeom prst="rect">
            <a:avLst/>
          </a:prstGeom>
        </p:spPr>
      </p:pic>
      <p:pic>
        <p:nvPicPr>
          <p:cNvPr id="7" name="Picture 6" descr="A group of symbols on a black background&#10;&#10;AI-generated content may be incorrect.">
            <a:extLst>
              <a:ext uri="{FF2B5EF4-FFF2-40B4-BE49-F238E27FC236}">
                <a16:creationId xmlns:a16="http://schemas.microsoft.com/office/drawing/2014/main" id="{AF81AAF9-5A0C-68D2-7136-72683FB970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499" y="1033670"/>
            <a:ext cx="5574486" cy="3219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EAAD8-F3D0-6D98-A5A8-979BE312E9FE}"/>
              </a:ext>
            </a:extLst>
          </p:cNvPr>
          <p:cNvSpPr txBox="1"/>
          <p:nvPr/>
        </p:nvSpPr>
        <p:spPr>
          <a:xfrm>
            <a:off x="2810786" y="42529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RAS (Reliability, Availability, and Serviceability) </a:t>
            </a:r>
          </a:p>
        </p:txBody>
      </p:sp>
    </p:spTree>
    <p:extLst>
      <p:ext uri="{BB962C8B-B14F-4D97-AF65-F5344CB8AC3E}">
        <p14:creationId xmlns:p14="http://schemas.microsoft.com/office/powerpoint/2010/main" val="1814173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98D80-036A-493A-FF86-1F630DF75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058F5E-2AF7-16D5-5537-662AABEF5E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9566" y="592372"/>
            <a:ext cx="2423422" cy="365660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25DA94-C064-7DB8-6E94-AA9D65AD4F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662" y="667909"/>
            <a:ext cx="3992054" cy="35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0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FD80-96E0-571F-A3C8-8FF70FF88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AC7C762-D2F8-0F58-4DA8-F2845AA721E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3868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CUDA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51F14-DF21-5E82-022A-86FE3ECAD7EF}"/>
              </a:ext>
            </a:extLst>
          </p:cNvPr>
          <p:cNvSpPr/>
          <p:nvPr/>
        </p:nvSpPr>
        <p:spPr>
          <a:xfrm>
            <a:off x="502665" y="903031"/>
            <a:ext cx="79367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CUDA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(Compute Unified Device Architecture) is a parallel computing platform and programming model developed by NVIDIA. 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enables developers to use NVIDIA graphics processing units (GPUs) for general-purpose computing, a practice known as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GPGPU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(General-Purpose computing on Graphics Processing Units).</a:t>
            </a:r>
          </a:p>
          <a:p>
            <a:pPr marL="257175" indent="-257175" algn="just">
              <a:buFont typeface="Symbol" pitchFamily="2" charset="2"/>
              <a:buChar char="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Good resource: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3"/>
              </a:rPr>
              <a:t>https://docs.nvidia.com/cuda/cuda-c-programming-guide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FE21FE22-F247-C6DC-62E2-EDDF2E2AA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414" y="2380359"/>
            <a:ext cx="2578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99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3708-4394-701E-E301-B01E4C84F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5C01DC9-223E-B11C-9DA4-70D593FCE82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Programming and execution model</a:t>
            </a:r>
          </a:p>
        </p:txBody>
      </p:sp>
      <p:pic>
        <p:nvPicPr>
          <p:cNvPr id="13" name="Picture 12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057897B5-14F9-D7EE-21D7-38954CCD90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87" y="2311544"/>
            <a:ext cx="3319670" cy="225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1CE5D8-9F49-FE18-8DC9-25095C4C6E8A}"/>
              </a:ext>
            </a:extLst>
          </p:cNvPr>
          <p:cNvSpPr txBox="1"/>
          <p:nvPr/>
        </p:nvSpPr>
        <p:spPr>
          <a:xfrm>
            <a:off x="377687" y="1034271"/>
            <a:ext cx="360591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GPU is built around an </a:t>
            </a:r>
            <a:r>
              <a:rPr lang="en-US" sz="1100" b="1" i="0" dirty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 of Streaming Multiprocessors (SMs). A multithreaded program is partitioned into blocks of threads that execute independently from each other</a:t>
            </a:r>
            <a:r>
              <a:rPr lang="en-US" sz="1100" b="0" i="0" dirty="0">
                <a:solidFill>
                  <a:srgbClr val="1A1A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so that a GPU with more multiprocessors will automatically execute the program in less time than a GPU with fewer multiprocessors.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1BED5E-F533-61AA-D392-D972AC97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024" y="1034271"/>
            <a:ext cx="2812749" cy="3880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48077-F2C2-AF87-7B97-6602D0C807A0}"/>
              </a:ext>
            </a:extLst>
          </p:cNvPr>
          <p:cNvSpPr txBox="1"/>
          <p:nvPr/>
        </p:nvSpPr>
        <p:spPr>
          <a:xfrm>
            <a:off x="6786438" y="1034271"/>
            <a:ext cx="157833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CUDA programming model assumes that the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CUDA threads execute on a physically separate device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that operates as a coprocessor to the host running the C++ program.</a:t>
            </a: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code executes on the host while parallel code executes on the device.</a:t>
            </a:r>
          </a:p>
        </p:txBody>
      </p:sp>
    </p:spTree>
    <p:extLst>
      <p:ext uri="{BB962C8B-B14F-4D97-AF65-F5344CB8AC3E}">
        <p14:creationId xmlns:p14="http://schemas.microsoft.com/office/powerpoint/2010/main" val="3637804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3A74-6B6A-EB48-77CA-A4EFD12F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BD106E4-44FE-2CF3-F77A-DA17EA87209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Programming and execution model</a:t>
            </a:r>
          </a:p>
        </p:txBody>
      </p:sp>
      <p:pic>
        <p:nvPicPr>
          <p:cNvPr id="10" name="Picture 9" descr="A diagram of cuda and cuda&#10;&#10;AI-generated content may be incorrect.">
            <a:extLst>
              <a:ext uri="{FF2B5EF4-FFF2-40B4-BE49-F238E27FC236}">
                <a16:creationId xmlns:a16="http://schemas.microsoft.com/office/drawing/2014/main" id="{43DD305F-7F76-B308-E810-5EABE178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02" y="1063830"/>
            <a:ext cx="4782709" cy="33570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753E3835-AD17-47D1-D6EA-FFFE0A4B04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88" y="2168290"/>
            <a:ext cx="3319670" cy="225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E0F780-544D-1389-EFFD-3903193C8803}"/>
              </a:ext>
            </a:extLst>
          </p:cNvPr>
          <p:cNvSpPr txBox="1"/>
          <p:nvPr/>
        </p:nvSpPr>
        <p:spPr>
          <a:xfrm>
            <a:off x="377687" y="1034271"/>
            <a:ext cx="360591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A GPU is built around an </a:t>
            </a:r>
            <a:r>
              <a:rPr lang="en-US" sz="1100" b="1" i="0" dirty="0">
                <a:solidFill>
                  <a:srgbClr val="1A1A1A"/>
                </a:solidFill>
                <a:effectLst/>
                <a:latin typeface="NVIDIA"/>
              </a:rPr>
              <a:t>array of Streaming Multiprocessors (SMs). A multithreaded program is partitioned into blocks of threads that execute independently from each other</a:t>
            </a:r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, so that a GPU with more multiprocessors will automatically execute the program in less time than a GPU with fewer multiprocessors.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5229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A8A84-5696-0B87-F1D7-A02C96D06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9866004-16A4-53F1-E385-D8F31B45CB0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Automatic scalability</a:t>
            </a: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6D18B58-71B6-F649-9DF4-F4218A92E1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705" y="1002467"/>
            <a:ext cx="4209498" cy="2921886"/>
          </a:xfrm>
          <a:prstGeom prst="rect">
            <a:avLst/>
          </a:prstGeom>
        </p:spPr>
      </p:pic>
      <p:pic>
        <p:nvPicPr>
          <p:cNvPr id="7" name="Picture 6" descr="A diagram of a program&#10;&#10;AI-generated content may be incorrect.">
            <a:extLst>
              <a:ext uri="{FF2B5EF4-FFF2-40B4-BE49-F238E27FC236}">
                <a16:creationId xmlns:a16="http://schemas.microsoft.com/office/drawing/2014/main" id="{B795969D-81A7-9941-3811-2F19052F1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7" y="1126985"/>
            <a:ext cx="3585515" cy="2797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5CBA40-E238-0E0D-35C7-8EF94F45DCCD}"/>
              </a:ext>
            </a:extLst>
          </p:cNvPr>
          <p:cNvSpPr txBox="1"/>
          <p:nvPr/>
        </p:nvSpPr>
        <p:spPr>
          <a:xfrm>
            <a:off x="545023" y="4016515"/>
            <a:ext cx="805395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A GPU is built around an </a:t>
            </a:r>
            <a:r>
              <a:rPr lang="en-US" sz="1100" b="1" i="0" dirty="0">
                <a:solidFill>
                  <a:srgbClr val="1A1A1A"/>
                </a:solidFill>
                <a:effectLst/>
                <a:latin typeface="NVIDIA"/>
              </a:rPr>
              <a:t>array of Streaming Multiprocessors (SMs). A multithreaded program is partitioned into blocks of threads that execute independently from each other</a:t>
            </a:r>
            <a:r>
              <a:rPr lang="en-US" sz="1100" b="0" i="0" dirty="0">
                <a:solidFill>
                  <a:srgbClr val="1A1A1A"/>
                </a:solidFill>
                <a:effectLst/>
                <a:latin typeface="NVIDIA"/>
              </a:rPr>
              <a:t>, so that a GPU with more multiprocessors will automatically execute the program in less time than a GPU with fewer multiprocessors.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2769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E5D2F-CD58-EB25-AF6A-1B7EF0922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F8AF1DE-9C4C-4183-E593-E10E72740E9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Memory hierarchy</a:t>
            </a:r>
          </a:p>
        </p:txBody>
      </p:sp>
      <p:pic>
        <p:nvPicPr>
          <p:cNvPr id="5" name="Picture 4" descr="A diagram of a thread cluster&#10;&#10;AI-generated content may be incorrect.">
            <a:extLst>
              <a:ext uri="{FF2B5EF4-FFF2-40B4-BE49-F238E27FC236}">
                <a16:creationId xmlns:a16="http://schemas.microsoft.com/office/drawing/2014/main" id="{5C7FF059-D15F-B0CE-5AAD-6DEEAF738D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2895" y="1039291"/>
            <a:ext cx="4579809" cy="3394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89899B-9608-38DE-6C21-B060E2D931C8}"/>
              </a:ext>
            </a:extLst>
          </p:cNvPr>
          <p:cNvSpPr txBox="1"/>
          <p:nvPr/>
        </p:nvSpPr>
        <p:spPr>
          <a:xfrm>
            <a:off x="401541" y="1074405"/>
            <a:ext cx="316064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CUDA threads may access data from multiple memory spaces during their execution.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Each thread has private local memory.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Each thread block has shared memory visible to all threads of the block and with the same lifetime as the block.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Thread blocks in a thread block cluster can perform read, write, and atomics operations on each other’s shared memory.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All threads have access to the same global memory.</a:t>
            </a:r>
          </a:p>
        </p:txBody>
      </p:sp>
    </p:spTree>
    <p:extLst>
      <p:ext uri="{BB962C8B-B14F-4D97-AF65-F5344CB8AC3E}">
        <p14:creationId xmlns:p14="http://schemas.microsoft.com/office/powerpoint/2010/main" val="2153591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CA7E6-D26F-1C1C-DE89-8DAC6608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1B33703-8040-BB93-679A-C5E67BA8241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Kernels (1)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8AE132-8DF9-D9BF-1E0C-1A3336CFB4A1}"/>
              </a:ext>
            </a:extLst>
          </p:cNvPr>
          <p:cNvSpPr/>
          <p:nvPr/>
        </p:nvSpPr>
        <p:spPr>
          <a:xfrm>
            <a:off x="502665" y="950738"/>
            <a:ext cx="7936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CUDA C++ extends C++ by allowing the programmer to define C++ functions, called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that, when called,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executed 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times in parallel by 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 CUDA threads, as opposed to only once like regular C++ functions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kernel is defined using the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__global__ declaration specifier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number of CUDA threads that execute that kernel for a given kernel call is specified using a new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&lt;&lt;&lt;...&gt;&gt;&gt; execution configuration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thread that executes the kernel is given a unique thread ID that is accessible within the kernel through built-in variables.</a:t>
            </a:r>
          </a:p>
          <a:p>
            <a:pPr algn="just"/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9F02AAD6-149D-D373-0E87-8EF1E84215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8515" y="3075536"/>
            <a:ext cx="4198289" cy="181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9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205E3-3539-3150-FEB8-01C34AF00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E5BBD6F8-F033-BD70-36E5-3A1AC69086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4514" y="575388"/>
            <a:ext cx="2686639" cy="198764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HW/SW co-design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19E0B-F310-7035-DD23-794DE00AB5A7}"/>
              </a:ext>
            </a:extLst>
          </p:cNvPr>
          <p:cNvSpPr txBox="1"/>
          <p:nvPr/>
        </p:nvSpPr>
        <p:spPr>
          <a:xfrm>
            <a:off x="508725" y="4182320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Schaumont</a:t>
            </a:r>
            <a:r>
              <a:rPr lang="en-US" sz="1050" dirty="0"/>
              <a:t>, 2013</a:t>
            </a:r>
          </a:p>
        </p:txBody>
      </p:sp>
      <p:pic>
        <p:nvPicPr>
          <p:cNvPr id="4" name="Picture 3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FE443719-7A4D-A7CB-B5A1-6ACDD06255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6759" y="701170"/>
            <a:ext cx="4684513" cy="3723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63E2F0-E9F5-876A-5586-7C61F81B7C86}"/>
              </a:ext>
            </a:extLst>
          </p:cNvPr>
          <p:cNvSpPr txBox="1"/>
          <p:nvPr/>
        </p:nvSpPr>
        <p:spPr>
          <a:xfrm>
            <a:off x="6273800" y="2844800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ASIP = Application Specific Instruction Processor</a:t>
            </a:r>
          </a:p>
        </p:txBody>
      </p:sp>
    </p:spTree>
    <p:extLst>
      <p:ext uri="{BB962C8B-B14F-4D97-AF65-F5344CB8AC3E}">
        <p14:creationId xmlns:p14="http://schemas.microsoft.com/office/powerpoint/2010/main" val="254379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67E68-03B6-50D8-9575-448D5B7F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F1AED2C-75C6-17C4-6A7E-1E583B7BC82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812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Kernels (2)</a:t>
            </a:r>
            <a:endParaRPr lang="en-US" altLang="en-US" sz="3200" dirty="0">
              <a:solidFill>
                <a:schemeClr val="accent1">
                  <a:lumMod val="75000"/>
                </a:schemeClr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282D49-00CD-C23B-1C83-FDB23D0F6A56}"/>
              </a:ext>
            </a:extLst>
          </p:cNvPr>
          <p:cNvSpPr/>
          <p:nvPr/>
        </p:nvSpPr>
        <p:spPr>
          <a:xfrm>
            <a:off x="502665" y="950738"/>
            <a:ext cx="7936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an illustration, the following sample code, using the built-in variable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threadIdx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adds two vectors A and B of size N and stores the result into vector C.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Single Instruction, Multiple Threads (SIMT)</a:t>
            </a:r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D31C405-BD70-12C4-F8AE-92E6107E48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40" y="1874031"/>
            <a:ext cx="8029148" cy="231873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5E561B-28B4-5057-7474-F4C5F5F34A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391" y="1601598"/>
            <a:ext cx="2095409" cy="28908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955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DF4F9-A889-A80E-B3FA-C24B5960D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4B5932-D44E-4643-9D9E-591E08FF688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Hardware for AI/ML</a:t>
            </a:r>
          </a:p>
        </p:txBody>
      </p:sp>
      <p:pic>
        <p:nvPicPr>
          <p:cNvPr id="11" name="Picture 10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D64AF21C-9D44-71B8-7230-B8A453980D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66" y="1037715"/>
            <a:ext cx="6985503" cy="3432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63FF17-D5C9-08E4-D4F0-1A237F4CDF46}"/>
              </a:ext>
            </a:extLst>
          </p:cNvPr>
          <p:cNvSpPr txBox="1"/>
          <p:nvPr/>
        </p:nvSpPr>
        <p:spPr>
          <a:xfrm>
            <a:off x="4207639" y="4595267"/>
            <a:ext cx="7665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Mishra et al.,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1121A-B4D7-CAA7-EE4C-8FDB042E7DF5}"/>
              </a:ext>
            </a:extLst>
          </p:cNvPr>
          <p:cNvSpPr txBox="1"/>
          <p:nvPr/>
        </p:nvSpPr>
        <p:spPr>
          <a:xfrm>
            <a:off x="7342031" y="1402804"/>
            <a:ext cx="628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Metrics</a:t>
            </a:r>
          </a:p>
        </p:txBody>
      </p:sp>
      <p:pic>
        <p:nvPicPr>
          <p:cNvPr id="8" name="Picture 7" descr="A diagram of a device size&#10;&#10;AI-generated content may be incorrect.">
            <a:extLst>
              <a:ext uri="{FF2B5EF4-FFF2-40B4-BE49-F238E27FC236}">
                <a16:creationId xmlns:a16="http://schemas.microsoft.com/office/drawing/2014/main" id="{D86225DC-C9FE-F856-52E3-C58D548C6D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006" y="1824494"/>
            <a:ext cx="2523583" cy="18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14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D200-6FAE-DE8C-6C36-410FD339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BEF1340-2A10-E3C9-7F9F-0E7B44511CC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2239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Exploiting parallelism</a:t>
            </a:r>
          </a:p>
        </p:txBody>
      </p:sp>
      <p:pic>
        <p:nvPicPr>
          <p:cNvPr id="10" name="Picture 9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9A524423-0B32-850B-F7CC-AFD2992084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80419" y="349737"/>
            <a:ext cx="1248930" cy="29364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4F45EE20-6F8D-F95C-8783-797BB080D4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884" y="2569363"/>
            <a:ext cx="5207000" cy="2059754"/>
          </a:xfrm>
          <a:prstGeom prst="rect">
            <a:avLst/>
          </a:prstGeom>
        </p:spPr>
      </p:pic>
      <p:pic>
        <p:nvPicPr>
          <p:cNvPr id="4" name="Picture 3" descr="A diagram of numbers and a number&#10;&#10;AI-generated content may be incorrect.">
            <a:extLst>
              <a:ext uri="{FF2B5EF4-FFF2-40B4-BE49-F238E27FC236}">
                <a16:creationId xmlns:a16="http://schemas.microsoft.com/office/drawing/2014/main" id="{958954FC-3CA7-6FD3-669D-D7EE17D0576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2378" y="1302565"/>
            <a:ext cx="2551474" cy="1008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diagram of numbers and a number&#10;&#10;AI-generated content may be incorrect.">
            <a:extLst>
              <a:ext uri="{FF2B5EF4-FFF2-40B4-BE49-F238E27FC236}">
                <a16:creationId xmlns:a16="http://schemas.microsoft.com/office/drawing/2014/main" id="{8FA9FED4-118B-C9DC-8CB0-93C88EBAE4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1084" y="1290562"/>
            <a:ext cx="2476268" cy="1020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883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35D9-E666-144C-C747-AA69013F9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3C96E9B-6C21-5C7C-DB11-525A8395865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807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Paper discussion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415726-A100-99A3-0053-255FC03EC8B3}"/>
              </a:ext>
            </a:extLst>
          </p:cNvPr>
          <p:cNvSpPr/>
          <p:nvPr/>
        </p:nvSpPr>
        <p:spPr>
          <a:xfrm>
            <a:off x="493838" y="1119536"/>
            <a:ext cx="7936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What did you learn?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 descr="A book cover with blue and white text&#10;&#10;AI-generated content may be incorrect.">
            <a:extLst>
              <a:ext uri="{FF2B5EF4-FFF2-40B4-BE49-F238E27FC236}">
                <a16:creationId xmlns:a16="http://schemas.microsoft.com/office/drawing/2014/main" id="{57B76BEB-D7DF-5A98-5B2A-056A098E47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826" y="1335957"/>
            <a:ext cx="2176347" cy="28861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8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3A7B-51FD-0115-7555-0C12FBAD4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14671E8-10E1-09B0-6826-6B3B8BB7F0A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807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Paper discussion (1)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3ED52-B241-F4A1-87D3-C382004B1F1F}"/>
              </a:ext>
            </a:extLst>
          </p:cNvPr>
          <p:cNvSpPr/>
          <p:nvPr/>
        </p:nvSpPr>
        <p:spPr>
          <a:xfrm>
            <a:off x="493838" y="1119536"/>
            <a:ext cx="7936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difference between these papers shows how the field of co-design has evolved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general principles to specialized approaches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complex AI systems over nearly three decades.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LLMs face unique challenges compared to traditional deep learning systems, requiring extensive computational resources, high energy consumption, and complex software optimizations.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LLMs differ from CNNs in their memory requirements and processing patterns, requiring unique co-design methodologies. </a:t>
            </a:r>
          </a:p>
        </p:txBody>
      </p:sp>
    </p:spTree>
    <p:extLst>
      <p:ext uri="{BB962C8B-B14F-4D97-AF65-F5344CB8AC3E}">
        <p14:creationId xmlns:p14="http://schemas.microsoft.com/office/powerpoint/2010/main" val="346415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5F416-8293-B28C-55ED-746BA4A1C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D38443C-73B0-4184-2529-B62C6FAE301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8077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Paper discussion (2)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E337A3-D9B4-566B-DE2F-D5E2834E6F0E}"/>
              </a:ext>
            </a:extLst>
          </p:cNvPr>
          <p:cNvSpPr/>
          <p:nvPr/>
        </p:nvSpPr>
        <p:spPr>
          <a:xfrm>
            <a:off x="503998" y="1062421"/>
            <a:ext cx="821836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Co-design is about a systems perspective: meeting system-level objectives. 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Co-design is the key to designing efficient systems.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57175" indent="-257175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Designing HW is increasingly like designing SW.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Flexibility vs performance trade-off. </a:t>
            </a:r>
          </a:p>
          <a:p>
            <a:pPr marL="714375" lvl="1" indent="-257175">
              <a:buFont typeface="Symbol" pitchFamily="2" charset="2"/>
              <a:buChar char="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E.g., reconfigurability increases usability, but does not increase performance. 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Co-design tools: modeling, validation, implementation.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Identify critical segments of SW and run them on special HW.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LLMs require unique optimization strategies.</a:t>
            </a:r>
          </a:p>
          <a:p>
            <a:pPr marL="714375" lvl="1" indent="-257175">
              <a:buFont typeface="Symbol" pitchFamily="2" charset="2"/>
              <a:buChar char="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GPT-3: 175 billion parameters, 350GB of GPU memory just for parameters</a:t>
            </a:r>
          </a:p>
          <a:p>
            <a:pPr marL="257175" indent="-257175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GPUs are the cornerstone of modern deep learning infrastructure.</a:t>
            </a:r>
          </a:p>
          <a:p>
            <a:pPr marL="714375" lvl="1" indent="-257175">
              <a:buFont typeface="Symbol" pitchFamily="2" charset="2"/>
              <a:buChar char="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714375" lvl="1" indent="-257175">
              <a:buFont typeface="Symbol" pitchFamily="2" charset="2"/>
              <a:buChar char="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27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6661</TotalTime>
  <Words>1705</Words>
  <Application>Microsoft Macintosh PowerPoint</Application>
  <PresentationFormat>On-screen Show (16:9)</PresentationFormat>
  <Paragraphs>218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ＭＳ Ｐゴシック</vt:lpstr>
      <vt:lpstr>Arial</vt:lpstr>
      <vt:lpstr>Calibri</vt:lpstr>
      <vt:lpstr>Calibri Light</vt:lpstr>
      <vt:lpstr>NVIDIA</vt:lpstr>
      <vt:lpstr>Symbol</vt:lpstr>
      <vt:lpstr>Times</vt:lpstr>
      <vt:lpstr>Trebuchet MS</vt:lpstr>
      <vt:lpstr>Office 2013 - 2022 Theme</vt:lpstr>
      <vt:lpstr>PowerPoint Presentation</vt:lpstr>
      <vt:lpstr>PowerPoint Presentation</vt:lpstr>
      <vt:lpstr>PowerPoint Presentation</vt:lpstr>
      <vt:lpstr>The HW/SW co-design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Small Changes, Big Speed-up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300</cp:revision>
  <cp:lastPrinted>2020-09-27T23:07:26Z</cp:lastPrinted>
  <dcterms:created xsi:type="dcterms:W3CDTF">2020-09-27T22:07:31Z</dcterms:created>
  <dcterms:modified xsi:type="dcterms:W3CDTF">2025-08-14T17:03:15Z</dcterms:modified>
</cp:coreProperties>
</file>